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35"/>
  </p:notesMasterIdLst>
  <p:sldIdLst>
    <p:sldId id="256" r:id="rId2"/>
    <p:sldId id="279" r:id="rId3"/>
    <p:sldId id="298" r:id="rId4"/>
    <p:sldId id="301" r:id="rId5"/>
    <p:sldId id="285" r:id="rId6"/>
    <p:sldId id="284" r:id="rId7"/>
    <p:sldId id="306" r:id="rId8"/>
    <p:sldId id="307" r:id="rId9"/>
    <p:sldId id="302" r:id="rId10"/>
    <p:sldId id="303" r:id="rId11"/>
    <p:sldId id="310" r:id="rId12"/>
    <p:sldId id="263" r:id="rId13"/>
    <p:sldId id="277" r:id="rId14"/>
    <p:sldId id="287" r:id="rId15"/>
    <p:sldId id="300" r:id="rId16"/>
    <p:sldId id="311" r:id="rId17"/>
    <p:sldId id="288" r:id="rId18"/>
    <p:sldId id="293" r:id="rId19"/>
    <p:sldId id="292" r:id="rId20"/>
    <p:sldId id="278" r:id="rId21"/>
    <p:sldId id="297" r:id="rId22"/>
    <p:sldId id="283" r:id="rId23"/>
    <p:sldId id="282" r:id="rId24"/>
    <p:sldId id="296" r:id="rId25"/>
    <p:sldId id="295" r:id="rId26"/>
    <p:sldId id="313" r:id="rId27"/>
    <p:sldId id="280" r:id="rId28"/>
    <p:sldId id="289" r:id="rId29"/>
    <p:sldId id="290" r:id="rId30"/>
    <p:sldId id="305" r:id="rId31"/>
    <p:sldId id="291" r:id="rId32"/>
    <p:sldId id="312" r:id="rId33"/>
    <p:sldId id="2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ie Whillock" initials="RW" lastIdx="1" clrIdx="0">
    <p:extLst>
      <p:ext uri="{19B8F6BF-5375-455C-9EA6-DF929625EA0E}">
        <p15:presenceInfo xmlns:p15="http://schemas.microsoft.com/office/powerpoint/2012/main" userId="S::Rosie.Whillock@phe.gov.uk::b768d4cd-9ac3-41c8-b755-ee4d887746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91"/>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55" autoAdjust="0"/>
    <p:restoredTop sz="96432" autoAdjust="0"/>
  </p:normalViewPr>
  <p:slideViewPr>
    <p:cSldViewPr snapToGrid="0">
      <p:cViewPr varScale="1">
        <p:scale>
          <a:sx n="167" d="100"/>
          <a:sy n="167" d="100"/>
        </p:scale>
        <p:origin x="2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94399-4760-E249-A21A-E0B302D943C1}" type="datetimeFigureOut">
              <a:rPr lang="en-US" smtClean="0"/>
              <a:t>9/19/23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349AD-43E2-A142-9B61-FBB06C64E86F}" type="slidenum">
              <a:rPr lang="en-US" smtClean="0"/>
              <a:t>‹#›</a:t>
            </a:fld>
            <a:endParaRPr lang="en-US"/>
          </a:p>
        </p:txBody>
      </p:sp>
    </p:spTree>
    <p:extLst>
      <p:ext uri="{BB962C8B-B14F-4D97-AF65-F5344CB8AC3E}">
        <p14:creationId xmlns:p14="http://schemas.microsoft.com/office/powerpoint/2010/main" val="28093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a:t>
            </a:fld>
            <a:endParaRPr lang="en-US"/>
          </a:p>
        </p:txBody>
      </p:sp>
    </p:spTree>
    <p:extLst>
      <p:ext uri="{BB962C8B-B14F-4D97-AF65-F5344CB8AC3E}">
        <p14:creationId xmlns:p14="http://schemas.microsoft.com/office/powerpoint/2010/main" val="2133929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18</a:t>
            </a:fld>
            <a:endParaRPr lang="en-US"/>
          </a:p>
        </p:txBody>
      </p:sp>
    </p:spTree>
    <p:extLst>
      <p:ext uri="{BB962C8B-B14F-4D97-AF65-F5344CB8AC3E}">
        <p14:creationId xmlns:p14="http://schemas.microsoft.com/office/powerpoint/2010/main" val="3250010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20</a:t>
            </a:fld>
            <a:endParaRPr lang="en-US"/>
          </a:p>
        </p:txBody>
      </p:sp>
    </p:spTree>
    <p:extLst>
      <p:ext uri="{BB962C8B-B14F-4D97-AF65-F5344CB8AC3E}">
        <p14:creationId xmlns:p14="http://schemas.microsoft.com/office/powerpoint/2010/main" val="4187338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21</a:t>
            </a:fld>
            <a:endParaRPr lang="en-US"/>
          </a:p>
        </p:txBody>
      </p:sp>
    </p:spTree>
    <p:extLst>
      <p:ext uri="{BB962C8B-B14F-4D97-AF65-F5344CB8AC3E}">
        <p14:creationId xmlns:p14="http://schemas.microsoft.com/office/powerpoint/2010/main" val="3179571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22</a:t>
            </a:fld>
            <a:endParaRPr lang="en-US"/>
          </a:p>
        </p:txBody>
      </p:sp>
    </p:spTree>
    <p:extLst>
      <p:ext uri="{BB962C8B-B14F-4D97-AF65-F5344CB8AC3E}">
        <p14:creationId xmlns:p14="http://schemas.microsoft.com/office/powerpoint/2010/main" val="1577626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23</a:t>
            </a:fld>
            <a:endParaRPr lang="en-US"/>
          </a:p>
        </p:txBody>
      </p:sp>
    </p:spTree>
    <p:extLst>
      <p:ext uri="{BB962C8B-B14F-4D97-AF65-F5344CB8AC3E}">
        <p14:creationId xmlns:p14="http://schemas.microsoft.com/office/powerpoint/2010/main" val="434170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24</a:t>
            </a:fld>
            <a:endParaRPr lang="en-US"/>
          </a:p>
        </p:txBody>
      </p:sp>
    </p:spTree>
    <p:extLst>
      <p:ext uri="{BB962C8B-B14F-4D97-AF65-F5344CB8AC3E}">
        <p14:creationId xmlns:p14="http://schemas.microsoft.com/office/powerpoint/2010/main" val="1887359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25</a:t>
            </a:fld>
            <a:endParaRPr lang="en-US"/>
          </a:p>
        </p:txBody>
      </p:sp>
    </p:spTree>
    <p:extLst>
      <p:ext uri="{BB962C8B-B14F-4D97-AF65-F5344CB8AC3E}">
        <p14:creationId xmlns:p14="http://schemas.microsoft.com/office/powerpoint/2010/main" val="3652092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27</a:t>
            </a:fld>
            <a:endParaRPr lang="en-US"/>
          </a:p>
        </p:txBody>
      </p:sp>
    </p:spTree>
    <p:extLst>
      <p:ext uri="{BB962C8B-B14F-4D97-AF65-F5344CB8AC3E}">
        <p14:creationId xmlns:p14="http://schemas.microsoft.com/office/powerpoint/2010/main" val="829783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28</a:t>
            </a:fld>
            <a:endParaRPr lang="en-US"/>
          </a:p>
        </p:txBody>
      </p:sp>
    </p:spTree>
    <p:extLst>
      <p:ext uri="{BB962C8B-B14F-4D97-AF65-F5344CB8AC3E}">
        <p14:creationId xmlns:p14="http://schemas.microsoft.com/office/powerpoint/2010/main" val="1007929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29</a:t>
            </a:fld>
            <a:endParaRPr lang="en-US"/>
          </a:p>
        </p:txBody>
      </p:sp>
    </p:spTree>
    <p:extLst>
      <p:ext uri="{BB962C8B-B14F-4D97-AF65-F5344CB8AC3E}">
        <p14:creationId xmlns:p14="http://schemas.microsoft.com/office/powerpoint/2010/main" val="436974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a:t>
            </a:fld>
            <a:endParaRPr lang="en-US"/>
          </a:p>
        </p:txBody>
      </p:sp>
    </p:spTree>
    <p:extLst>
      <p:ext uri="{BB962C8B-B14F-4D97-AF65-F5344CB8AC3E}">
        <p14:creationId xmlns:p14="http://schemas.microsoft.com/office/powerpoint/2010/main" val="94334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31</a:t>
            </a:fld>
            <a:endParaRPr lang="en-US"/>
          </a:p>
        </p:txBody>
      </p:sp>
    </p:spTree>
    <p:extLst>
      <p:ext uri="{BB962C8B-B14F-4D97-AF65-F5344CB8AC3E}">
        <p14:creationId xmlns:p14="http://schemas.microsoft.com/office/powerpoint/2010/main" val="3937289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33</a:t>
            </a:fld>
            <a:endParaRPr lang="en-US"/>
          </a:p>
        </p:txBody>
      </p:sp>
    </p:spTree>
    <p:extLst>
      <p:ext uri="{BB962C8B-B14F-4D97-AF65-F5344CB8AC3E}">
        <p14:creationId xmlns:p14="http://schemas.microsoft.com/office/powerpoint/2010/main" val="4117050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5</a:t>
            </a:fld>
            <a:endParaRPr lang="en-US"/>
          </a:p>
        </p:txBody>
      </p:sp>
    </p:spTree>
    <p:extLst>
      <p:ext uri="{BB962C8B-B14F-4D97-AF65-F5344CB8AC3E}">
        <p14:creationId xmlns:p14="http://schemas.microsoft.com/office/powerpoint/2010/main" val="4157826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6</a:t>
            </a:fld>
            <a:endParaRPr lang="en-US"/>
          </a:p>
        </p:txBody>
      </p:sp>
    </p:spTree>
    <p:extLst>
      <p:ext uri="{BB962C8B-B14F-4D97-AF65-F5344CB8AC3E}">
        <p14:creationId xmlns:p14="http://schemas.microsoft.com/office/powerpoint/2010/main" val="2952176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a:t>
            </a:fld>
            <a:endParaRPr lang="en-US"/>
          </a:p>
        </p:txBody>
      </p:sp>
    </p:spTree>
    <p:extLst>
      <p:ext uri="{BB962C8B-B14F-4D97-AF65-F5344CB8AC3E}">
        <p14:creationId xmlns:p14="http://schemas.microsoft.com/office/powerpoint/2010/main" val="288612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a:t>
            </a:fld>
            <a:endParaRPr lang="en-US"/>
          </a:p>
        </p:txBody>
      </p:sp>
    </p:spTree>
    <p:extLst>
      <p:ext uri="{BB962C8B-B14F-4D97-AF65-F5344CB8AC3E}">
        <p14:creationId xmlns:p14="http://schemas.microsoft.com/office/powerpoint/2010/main" val="1189698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a:t>
            </a:fld>
            <a:endParaRPr lang="en-US"/>
          </a:p>
        </p:txBody>
      </p:sp>
    </p:spTree>
    <p:extLst>
      <p:ext uri="{BB962C8B-B14F-4D97-AF65-F5344CB8AC3E}">
        <p14:creationId xmlns:p14="http://schemas.microsoft.com/office/powerpoint/2010/main" val="923018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a:t>
            </a:fld>
            <a:endParaRPr lang="en-US"/>
          </a:p>
        </p:txBody>
      </p:sp>
    </p:spTree>
    <p:extLst>
      <p:ext uri="{BB962C8B-B14F-4D97-AF65-F5344CB8AC3E}">
        <p14:creationId xmlns:p14="http://schemas.microsoft.com/office/powerpoint/2010/main" val="10518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17</a:t>
            </a:fld>
            <a:endParaRPr lang="en-US"/>
          </a:p>
        </p:txBody>
      </p:sp>
    </p:spTree>
    <p:extLst>
      <p:ext uri="{BB962C8B-B14F-4D97-AF65-F5344CB8AC3E}">
        <p14:creationId xmlns:p14="http://schemas.microsoft.com/office/powerpoint/2010/main" val="10941343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20D6-CED8-4F62-AA93-FCC34ADFC569}"/>
              </a:ext>
            </a:extLst>
          </p:cNvPr>
          <p:cNvSpPr>
            <a:spLocks noGrp="1"/>
          </p:cNvSpPr>
          <p:nvPr>
            <p:ph type="ctrTitle"/>
          </p:nvPr>
        </p:nvSpPr>
        <p:spPr>
          <a:xfrm>
            <a:off x="512955" y="2528658"/>
            <a:ext cx="10481617" cy="2387600"/>
          </a:xfrm>
        </p:spPr>
        <p:txBody>
          <a:bodyPr anchor="t"/>
          <a:lstStyle>
            <a:lvl1pPr algn="l">
              <a:defRPr sz="4000">
                <a:solidFill>
                  <a:srgbClr val="007C91"/>
                </a:solidFill>
              </a:defRPr>
            </a:lvl1pPr>
          </a:lstStyle>
          <a:p>
            <a:r>
              <a:rPr lang="en-US"/>
              <a:t>Click to edit Master title style</a:t>
            </a:r>
            <a:endParaRPr lang="en-GB" dirty="0"/>
          </a:p>
        </p:txBody>
      </p:sp>
    </p:spTree>
    <p:extLst>
      <p:ext uri="{BB962C8B-B14F-4D97-AF65-F5344CB8AC3E}">
        <p14:creationId xmlns:p14="http://schemas.microsoft.com/office/powerpoint/2010/main" val="294236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1C13-0DB6-4E28-9521-FD744346D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F445-D392-4789-9479-AF028CB55CC0}"/>
              </a:ext>
            </a:extLst>
          </p:cNvPr>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8">
            <a:extLst>
              <a:ext uri="{FF2B5EF4-FFF2-40B4-BE49-F238E27FC236}">
                <a16:creationId xmlns:a16="http://schemas.microsoft.com/office/drawing/2014/main" id="{C65E6804-E436-2947-81F5-FCC5E465C142}"/>
              </a:ext>
            </a:extLst>
          </p:cNvPr>
          <p:cNvSpPr>
            <a:spLocks noGrp="1"/>
          </p:cNvSpPr>
          <p:nvPr>
            <p:ph type="ftr" sz="quarter" idx="10"/>
          </p:nvPr>
        </p:nvSpPr>
        <p:spPr/>
        <p:txBody>
          <a:bodyPr/>
          <a:lstStyle/>
          <a:p>
            <a:r>
              <a:rPr lang="en-GB"/>
              <a:t>Presentation title</a:t>
            </a:r>
            <a:endParaRPr lang="en-GB" sz="1400" dirty="0"/>
          </a:p>
        </p:txBody>
      </p:sp>
      <p:sp>
        <p:nvSpPr>
          <p:cNvPr id="10" name="Slide Number Placeholder 9">
            <a:extLst>
              <a:ext uri="{FF2B5EF4-FFF2-40B4-BE49-F238E27FC236}">
                <a16:creationId xmlns:a16="http://schemas.microsoft.com/office/drawing/2014/main" id="{4C176BFD-AF1B-334D-884D-C08E0A3D509C}"/>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7999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ADD9-C943-418A-9D35-CC865F95F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914506-EEE5-4D8C-850E-4F0922B6B431}"/>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5046333-AC78-4EDE-9D8D-21DCF6FCEA5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9">
            <a:extLst>
              <a:ext uri="{FF2B5EF4-FFF2-40B4-BE49-F238E27FC236}">
                <a16:creationId xmlns:a16="http://schemas.microsoft.com/office/drawing/2014/main" id="{AE4E894C-2A2B-A74C-BFBD-B15007757C8B}"/>
              </a:ext>
            </a:extLst>
          </p:cNvPr>
          <p:cNvSpPr>
            <a:spLocks noGrp="1"/>
          </p:cNvSpPr>
          <p:nvPr>
            <p:ph type="ftr" sz="quarter" idx="10"/>
          </p:nvPr>
        </p:nvSpPr>
        <p:spPr/>
        <p:txBody>
          <a:bodyPr/>
          <a:lstStyle/>
          <a:p>
            <a:r>
              <a:rPr lang="en-GB"/>
              <a:t>Presentation title</a:t>
            </a:r>
            <a:endParaRPr lang="en-GB" sz="1400" dirty="0"/>
          </a:p>
        </p:txBody>
      </p:sp>
      <p:sp>
        <p:nvSpPr>
          <p:cNvPr id="11" name="Slide Number Placeholder 10">
            <a:extLst>
              <a:ext uri="{FF2B5EF4-FFF2-40B4-BE49-F238E27FC236}">
                <a16:creationId xmlns:a16="http://schemas.microsoft.com/office/drawing/2014/main" id="{05D39806-AD25-A04F-9636-F009A170C8CD}"/>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01622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6C20DF-56A1-44A9-A429-8B05468D2A41}"/>
              </a:ext>
            </a:extLst>
          </p:cNvPr>
          <p:cNvSpPr>
            <a:spLocks noGrp="1"/>
          </p:cNvSpPr>
          <p:nvPr>
            <p:ph type="body" idx="1"/>
          </p:nvPr>
        </p:nvSpPr>
        <p:spPr>
          <a:xfrm>
            <a:off x="839788" y="1681163"/>
            <a:ext cx="5157787"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BA82AB-E9DB-425C-9352-E0A272AD0E42}"/>
              </a:ext>
            </a:extLst>
          </p:cNvPr>
          <p:cNvSpPr>
            <a:spLocks noGrp="1"/>
          </p:cNvSpPr>
          <p:nvPr>
            <p:ph sz="half" idx="2" hasCustomPrompt="1"/>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5" name="Text Placeholder 4">
            <a:extLst>
              <a:ext uri="{FF2B5EF4-FFF2-40B4-BE49-F238E27FC236}">
                <a16:creationId xmlns:a16="http://schemas.microsoft.com/office/drawing/2014/main" id="{E4FD6833-A055-4CE8-AB12-41A1997D9B75}"/>
              </a:ext>
            </a:extLst>
          </p:cNvPr>
          <p:cNvSpPr>
            <a:spLocks noGrp="1"/>
          </p:cNvSpPr>
          <p:nvPr>
            <p:ph type="body" sz="quarter" idx="3"/>
          </p:nvPr>
        </p:nvSpPr>
        <p:spPr>
          <a:xfrm>
            <a:off x="6172200" y="1681163"/>
            <a:ext cx="5183188"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6F2F5E-B4CD-46C2-B6AC-8052CF2B36A5}"/>
              </a:ext>
            </a:extLst>
          </p:cNvPr>
          <p:cNvSpPr>
            <a:spLocks noGrp="1"/>
          </p:cNvSpPr>
          <p:nvPr>
            <p:ph sz="quarter" idx="4" hasCustomPrompt="1"/>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10" name="Title 9">
            <a:extLst>
              <a:ext uri="{FF2B5EF4-FFF2-40B4-BE49-F238E27FC236}">
                <a16:creationId xmlns:a16="http://schemas.microsoft.com/office/drawing/2014/main" id="{3503C25A-9D93-4F4F-8253-B7AB9B2BC6B1}"/>
              </a:ext>
            </a:extLst>
          </p:cNvPr>
          <p:cNvSpPr>
            <a:spLocks noGrp="1"/>
          </p:cNvSpPr>
          <p:nvPr>
            <p:ph type="title"/>
          </p:nvPr>
        </p:nvSpPr>
        <p:spPr/>
        <p:txBody>
          <a:bodyPr/>
          <a:lstStyle/>
          <a:p>
            <a:r>
              <a:rPr lang="en-US"/>
              <a:t>Click to edit Master title style</a:t>
            </a:r>
          </a:p>
        </p:txBody>
      </p:sp>
      <p:sp>
        <p:nvSpPr>
          <p:cNvPr id="13" name="Footer Placeholder 12">
            <a:extLst>
              <a:ext uri="{FF2B5EF4-FFF2-40B4-BE49-F238E27FC236}">
                <a16:creationId xmlns:a16="http://schemas.microsoft.com/office/drawing/2014/main" id="{CB930E85-4B03-2D45-B847-D4398F5F9147}"/>
              </a:ext>
            </a:extLst>
          </p:cNvPr>
          <p:cNvSpPr>
            <a:spLocks noGrp="1"/>
          </p:cNvSpPr>
          <p:nvPr>
            <p:ph type="ftr" sz="quarter" idx="10"/>
          </p:nvPr>
        </p:nvSpPr>
        <p:spPr/>
        <p:txBody>
          <a:bodyPr/>
          <a:lstStyle/>
          <a:p>
            <a:r>
              <a:rPr lang="en-GB"/>
              <a:t>Presentation title</a:t>
            </a:r>
            <a:endParaRPr lang="en-GB" sz="1400" dirty="0"/>
          </a:p>
        </p:txBody>
      </p:sp>
      <p:sp>
        <p:nvSpPr>
          <p:cNvPr id="14" name="Slide Number Placeholder 13">
            <a:extLst>
              <a:ext uri="{FF2B5EF4-FFF2-40B4-BE49-F238E27FC236}">
                <a16:creationId xmlns:a16="http://schemas.microsoft.com/office/drawing/2014/main" id="{5E1D73D8-44E6-D54F-8151-2BDA8CF08C55}"/>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60204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C75E-5812-48FD-BCBD-1235D22F0081}"/>
              </a:ext>
            </a:extLst>
          </p:cNvPr>
          <p:cNvSpPr>
            <a:spLocks noGrp="1"/>
          </p:cNvSpPr>
          <p:nvPr>
            <p:ph type="title"/>
          </p:nvPr>
        </p:nvSpPr>
        <p:spPr/>
        <p:txBody>
          <a:bodyPr/>
          <a:lstStyle/>
          <a:p>
            <a:r>
              <a:rPr lang="en-US"/>
              <a:t>Click to edit Master title style</a:t>
            </a:r>
            <a:endParaRPr lang="en-GB"/>
          </a:p>
        </p:txBody>
      </p:sp>
      <p:sp>
        <p:nvSpPr>
          <p:cNvPr id="8" name="Footer Placeholder 7">
            <a:extLst>
              <a:ext uri="{FF2B5EF4-FFF2-40B4-BE49-F238E27FC236}">
                <a16:creationId xmlns:a16="http://schemas.microsoft.com/office/drawing/2014/main" id="{0980B7E6-3A31-244C-8D5C-297872DC3E19}"/>
              </a:ext>
            </a:extLst>
          </p:cNvPr>
          <p:cNvSpPr>
            <a:spLocks noGrp="1"/>
          </p:cNvSpPr>
          <p:nvPr>
            <p:ph type="ftr" sz="quarter" idx="10"/>
          </p:nvPr>
        </p:nvSpPr>
        <p:spPr/>
        <p:txBody>
          <a:bodyPr/>
          <a:lstStyle/>
          <a:p>
            <a:r>
              <a:rPr lang="en-GB"/>
              <a:t>Presentation title</a:t>
            </a:r>
            <a:endParaRPr lang="en-GB" sz="1400" dirty="0"/>
          </a:p>
        </p:txBody>
      </p:sp>
      <p:sp>
        <p:nvSpPr>
          <p:cNvPr id="9" name="Slide Number Placeholder 8">
            <a:extLst>
              <a:ext uri="{FF2B5EF4-FFF2-40B4-BE49-F238E27FC236}">
                <a16:creationId xmlns:a16="http://schemas.microsoft.com/office/drawing/2014/main" id="{FF38D384-66F4-D748-9499-51EC5883028E}"/>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31946152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3503B-7986-436C-9822-A1854F9D9A9B}"/>
              </a:ext>
            </a:extLst>
          </p:cNvPr>
          <p:cNvSpPr>
            <a:spLocks noGrp="1"/>
          </p:cNvSpPr>
          <p:nvPr>
            <p:ph type="title"/>
          </p:nvPr>
        </p:nvSpPr>
        <p:spPr>
          <a:xfrm>
            <a:off x="615956" y="179416"/>
            <a:ext cx="11123856" cy="972607"/>
          </a:xfrm>
          <a:prstGeom prst="rect">
            <a:avLst/>
          </a:prstGeom>
        </p:spPr>
        <p:txBody>
          <a:bodyPr vert="horz" lIns="91440" tIns="45720" rIns="91440" bIns="45720" rtlCol="0" anchor="t">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CF05904-E451-4DAC-98D7-82FCA86A4A8E}"/>
              </a:ext>
            </a:extLst>
          </p:cNvPr>
          <p:cNvSpPr>
            <a:spLocks noGrp="1"/>
          </p:cNvSpPr>
          <p:nvPr>
            <p:ph type="body" idx="1"/>
          </p:nvPr>
        </p:nvSpPr>
        <p:spPr>
          <a:xfrm>
            <a:off x="615955" y="1774826"/>
            <a:ext cx="111238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78A9E1E3-76D3-49B4-BA11-2CCBDA7CADC2}"/>
              </a:ext>
            </a:extLst>
          </p:cNvPr>
          <p:cNvSpPr>
            <a:spLocks noGrp="1"/>
          </p:cNvSpPr>
          <p:nvPr>
            <p:ph type="ftr" sz="quarter" idx="3"/>
          </p:nvPr>
        </p:nvSpPr>
        <p:spPr>
          <a:xfrm>
            <a:off x="838200" y="6438850"/>
            <a:ext cx="10007606" cy="363600"/>
          </a:xfrm>
          <a:prstGeom prst="rect">
            <a:avLst/>
          </a:prstGeom>
        </p:spPr>
        <p:txBody>
          <a:bodyPr vert="horz" lIns="91440" tIns="45720" rIns="91440" bIns="45720" rtlCol="0" anchor="ctr"/>
          <a:lstStyle>
            <a:lvl1pPr algn="l">
              <a:defRPr sz="1400">
                <a:solidFill>
                  <a:srgbClr val="007C91"/>
                </a:solidFill>
                <a:latin typeface="Arial" panose="020B0604020202020204" pitchFamily="34" charset="0"/>
                <a:cs typeface="Arial" panose="020B0604020202020204" pitchFamily="34" charset="0"/>
              </a:defRPr>
            </a:lvl1pPr>
          </a:lstStyle>
          <a:p>
            <a:r>
              <a:rPr lang="en-GB" dirty="0"/>
              <a:t>Presentation title</a:t>
            </a:r>
          </a:p>
        </p:txBody>
      </p:sp>
      <p:sp>
        <p:nvSpPr>
          <p:cNvPr id="6" name="Slide Number Placeholder 5">
            <a:extLst>
              <a:ext uri="{FF2B5EF4-FFF2-40B4-BE49-F238E27FC236}">
                <a16:creationId xmlns:a16="http://schemas.microsoft.com/office/drawing/2014/main" id="{1BF5F349-A985-4FF9-9FE5-9D2B321F5687}"/>
              </a:ext>
            </a:extLst>
          </p:cNvPr>
          <p:cNvSpPr>
            <a:spLocks noGrp="1"/>
          </p:cNvSpPr>
          <p:nvPr>
            <p:ph type="sldNum" sz="quarter" idx="4"/>
          </p:nvPr>
        </p:nvSpPr>
        <p:spPr>
          <a:xfrm>
            <a:off x="130629" y="6438850"/>
            <a:ext cx="596332" cy="365125"/>
          </a:xfrm>
          <a:prstGeom prst="rect">
            <a:avLst/>
          </a:prstGeom>
        </p:spPr>
        <p:txBody>
          <a:bodyPr vert="horz" lIns="91440" tIns="45720" rIns="91440" bIns="45720" rtlCol="0" anchor="ctr"/>
          <a:lstStyle>
            <a:lvl1pPr algn="r">
              <a:defRPr sz="1400">
                <a:solidFill>
                  <a:srgbClr val="007C91"/>
                </a:solidFill>
                <a:latin typeface="Arial" panose="020B0604020202020204" pitchFamily="34" charset="0"/>
                <a:cs typeface="Arial" panose="020B0604020202020204" pitchFamily="34" charset="0"/>
              </a:defRPr>
            </a:lvl1pPr>
          </a:lstStyle>
          <a:p>
            <a:fld id="{344369E4-5DE7-46E5-874E-4FD437973785}" type="slidenum">
              <a:rPr lang="en-GB" smtClean="0"/>
              <a:pPr/>
              <a:t>‹#›</a:t>
            </a:fld>
            <a:endParaRPr lang="en-GB" dirty="0"/>
          </a:p>
        </p:txBody>
      </p:sp>
    </p:spTree>
    <p:extLst>
      <p:ext uri="{BB962C8B-B14F-4D97-AF65-F5344CB8AC3E}">
        <p14:creationId xmlns:p14="http://schemas.microsoft.com/office/powerpoint/2010/main" val="1204892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hf hdr="0" dt="0"/>
  <p:txStyles>
    <p:titleStyle>
      <a:lvl1pPr algn="l" defTabSz="914400" rtl="0" eaLnBrk="1" latinLnBrk="0" hangingPunct="1">
        <a:lnSpc>
          <a:spcPct val="90000"/>
        </a:lnSpc>
        <a:spcBef>
          <a:spcPct val="0"/>
        </a:spcBef>
        <a:buNone/>
        <a:defRPr sz="3800" kern="1200">
          <a:solidFill>
            <a:srgbClr val="007C9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gov.uk/government/publications/respiratory-virus-circulation-england-and-wales/timing-of-influenza-season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healthpublications.gov.uk/"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gov.uk/government/publications/flu-vaccines-for-the-current-seaso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www.gov.uk/government/publications/which-flu-vaccine-should-children-hav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www.gov.uk/government/publications/intramuscular-inactivated-influenza-vaccine-patient-group-direction-pgd-template" TargetMode="External"/><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www.gov.uk/government/publications/influenza-vaccine-fluenz-tetra-patient-group-direction-pgd-templat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sps.nhs.uk/articles/using-written-instructions-for-seasonal-flu-vaccinatio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gov.uk/government/publications/flu-vaccine-best-practice-guide-for-gps"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gov.uk/government/publications/flu-immunisation-for-early-years-settings-including-child-minder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www.gov.uk/government/publications/flu-vaccination-invitation-letter-template-for-children-aged-2-3-and-4-year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gov.uk/government/publications/flu-immunisation-for-social-care-staf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gov.uk/government/publications/flu-vaccination-in-schools" TargetMode="External"/><Relationship Id="rId7" Type="http://schemas.openxmlformats.org/officeDocument/2006/relationships/hyperlink" Target="https://view.officeapps.live.com/op/view.aspx?src=https%3A%2F%2Fassets.publishing.service.gov.uk%2Fgovernment%2Fuploads%2Fsystem%2Fuploads%2Fattachment_data%2Ffile%2F1165126%2FUKHSA_School_flu_invitation_letter_template_2023_to_2024.odt&amp;wdOrigin=BROWSELIN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healthpublications.gov.uk/ViewProduct.html?sp=Sfluvaccinationbriefingforprimaryschools2023to2024" TargetMode="External"/></Relationships>
</file>

<file path=ppt/slides/_rels/slide21.xml.rels><?xml version="1.0" encoding="UTF-8" standalone="yes"?>
<Relationships xmlns="http://schemas.openxmlformats.org/package/2006/relationships"><Relationship Id="rId13" Type="http://schemas.openxmlformats.org/officeDocument/2006/relationships/hyperlink" Target="https://www.healthpublications.gov.uk/ViewArticle.html?sp=Sprotectingyourchildagainstfluleafletfrench" TargetMode="External"/><Relationship Id="rId18" Type="http://schemas.openxmlformats.org/officeDocument/2006/relationships/hyperlink" Target="https://www.healthpublications.gov.uk/ViewArticle.html?sp=Sprotectingyourchildagainstfluleafletlithuanian" TargetMode="External"/><Relationship Id="rId26" Type="http://schemas.openxmlformats.org/officeDocument/2006/relationships/hyperlink" Target="https://www.healthpublications.gov.uk/ViewArticle.html?sp=Sprotectingyourchildagainstfluleafletsomali" TargetMode="External"/><Relationship Id="rId39" Type="http://schemas.openxmlformats.org/officeDocument/2006/relationships/image" Target="../media/image27.png"/><Relationship Id="rId21" Type="http://schemas.openxmlformats.org/officeDocument/2006/relationships/hyperlink" Target="https://www.healthpublications.gov.uk/ViewArticle.html?sp=Sprotectingyourchildagainstfluleafletpolish" TargetMode="External"/><Relationship Id="rId34" Type="http://schemas.openxmlformats.org/officeDocument/2006/relationships/hyperlink" Target="https://www.healthpublications.gov.uk/ViewArticle.html?sp=Sprotectingyourchildagainstfluleafletlargeprint" TargetMode="External"/><Relationship Id="rId7" Type="http://schemas.openxmlformats.org/officeDocument/2006/relationships/hyperlink" Target="https://www.healthpublications.gov.uk/ViewArticle.html?sp=Sprotectingyourchildagainstfluleafletbengali" TargetMode="External"/><Relationship Id="rId12" Type="http://schemas.openxmlformats.org/officeDocument/2006/relationships/hyperlink" Target="https://www.healthpublications.gov.uk/ViewArticle.html?sp=Sprotectingyourchildagainstfluleafletfarsi" TargetMode="External"/><Relationship Id="rId17" Type="http://schemas.openxmlformats.org/officeDocument/2006/relationships/hyperlink" Target="https://www.healthpublications.gov.uk/ViewArticle.html?sp=Sprotectingyourchildagainstfluleafletlatvian" TargetMode="External"/><Relationship Id="rId25" Type="http://schemas.openxmlformats.org/officeDocument/2006/relationships/hyperlink" Target="https://www.healthpublications.gov.uk/ViewArticle.html?sp=Sprotectingyourchildagainstfluleafletrussian" TargetMode="External"/><Relationship Id="rId33" Type="http://schemas.openxmlformats.org/officeDocument/2006/relationships/hyperlink" Target="https://www.healthpublications.gov.uk/ViewArticle.html?sp=Sprotectingyourchildagainstfluleafletyiddish" TargetMode="External"/><Relationship Id="rId38" Type="http://schemas.openxmlformats.org/officeDocument/2006/relationships/hyperlink" Target="https://www.healthpublications.gov.uk/ViewArticle.html?sp=Sprotectingyourchildagainstfluleafletaudio" TargetMode="External"/><Relationship Id="rId2" Type="http://schemas.openxmlformats.org/officeDocument/2006/relationships/notesSlide" Target="../notesSlides/notesSlide12.xml"/><Relationship Id="rId16" Type="http://schemas.openxmlformats.org/officeDocument/2006/relationships/hyperlink" Target="https://www.healthpublications.gov.uk/ViewArticle.html?sp=Sprotectingyourchildagainstfluleaflethindi" TargetMode="External"/><Relationship Id="rId20" Type="http://schemas.openxmlformats.org/officeDocument/2006/relationships/hyperlink" Target="https://www.healthpublications.gov.uk/ViewArticle.html?sp=Sprotectingyourchildagainstfluleafletpashto" TargetMode="External"/><Relationship Id="rId29" Type="http://schemas.openxmlformats.org/officeDocument/2006/relationships/hyperlink" Target="https://www.healthpublications.gov.uk/ViewArticle.html?sp=Sprotectingyourchildagainstfluleafletturkish" TargetMode="External"/><Relationship Id="rId1" Type="http://schemas.openxmlformats.org/officeDocument/2006/relationships/slideLayout" Target="../slideLayouts/slideLayout2.xml"/><Relationship Id="rId6" Type="http://schemas.openxmlformats.org/officeDocument/2006/relationships/hyperlink" Target="https://www.healthpublications.gov.uk/ViewArticle.html?sp=Sprotectingyourchildagainstfluleafletarabic" TargetMode="External"/><Relationship Id="rId11" Type="http://schemas.openxmlformats.org/officeDocument/2006/relationships/hyperlink" Target="https://www.healthpublications.gov.uk/ViewArticle.html?sp=Sprotectingyourchildagainstfluleafletestonian" TargetMode="External"/><Relationship Id="rId24" Type="http://schemas.openxmlformats.org/officeDocument/2006/relationships/hyperlink" Target="https://www.healthpublications.gov.uk/ViewArticle.html?sp=Sprotectingyourchildagainstfluleafletromany" TargetMode="External"/><Relationship Id="rId32" Type="http://schemas.openxmlformats.org/officeDocument/2006/relationships/hyperlink" Target="https://www.healthpublications.gov.uk/ViewArticle.html?sp=Sprotectingyourchildagainstfluleafleturdu" TargetMode="External"/><Relationship Id="rId37" Type="http://schemas.openxmlformats.org/officeDocument/2006/relationships/hyperlink" Target="https://www.healthpublications.gov.uk/ViewArticle.html?sp=Sprotectingyourchildagainstfluleafletbsl" TargetMode="External"/><Relationship Id="rId5" Type="http://schemas.openxmlformats.org/officeDocument/2006/relationships/hyperlink" Target="https://www.healthpublications.gov.uk/ViewArticle.html?sp=Sprotectingyourchildagainstfluleafletalbanian" TargetMode="External"/><Relationship Id="rId15" Type="http://schemas.openxmlformats.org/officeDocument/2006/relationships/hyperlink" Target="https://www.healthpublications.gov.uk/ViewArticle.html?sp=Sprotectingyourchildagainstfluleafletgujarati" TargetMode="External"/><Relationship Id="rId23" Type="http://schemas.openxmlformats.org/officeDocument/2006/relationships/hyperlink" Target="https://www.healthpublications.gov.uk/ViewArticle.html?sp=Sprotectingyourchildagainstfluleafletromanian" TargetMode="External"/><Relationship Id="rId28" Type="http://schemas.openxmlformats.org/officeDocument/2006/relationships/hyperlink" Target="https://www.healthpublications.gov.uk/ViewArticle.html?sp=Sprotectingyourchildagainstfluleaflettagalog" TargetMode="External"/><Relationship Id="rId36" Type="http://schemas.openxmlformats.org/officeDocument/2006/relationships/hyperlink" Target="https://www.youtube.com/watch?v=i9Kgqxg7trM" TargetMode="External"/><Relationship Id="rId10" Type="http://schemas.openxmlformats.org/officeDocument/2006/relationships/hyperlink" Target="https://www.healthpublications.gov.uk/ViewArticle.html?sp=Sprotectingyourchildagainstfluleafletchinesetraditionalcantonese" TargetMode="External"/><Relationship Id="rId19" Type="http://schemas.openxmlformats.org/officeDocument/2006/relationships/hyperlink" Target="https://www.healthpublications.gov.uk/ViewArticle.html?sp=Sprotectingyourchildagainstfluleafletpanjabi" TargetMode="External"/><Relationship Id="rId31" Type="http://schemas.openxmlformats.org/officeDocument/2006/relationships/hyperlink" Target="https://www.healthpublications.gov.uk/ViewArticle.html?sp=Sprotectingyourchildagainstfluleafletukrainian" TargetMode="External"/><Relationship Id="rId4" Type="http://schemas.openxmlformats.org/officeDocument/2006/relationships/hyperlink" Target="https://www.healthpublications.gov.uk/ViewArticle.html?sp=Sfluvaccinationprimaryschoolforparents" TargetMode="External"/><Relationship Id="rId9" Type="http://schemas.openxmlformats.org/officeDocument/2006/relationships/hyperlink" Target="https://www.healthpublications.gov.uk/ViewArticle.html?sp=Sprotectingyourchildagainstfluleafletchinesesimplified" TargetMode="External"/><Relationship Id="rId14" Type="http://schemas.openxmlformats.org/officeDocument/2006/relationships/hyperlink" Target="https://www.healthpublications.gov.uk/ViewArticle.html?sp=Sprotectingyourchildagainstfluleafletgreek" TargetMode="External"/><Relationship Id="rId22" Type="http://schemas.openxmlformats.org/officeDocument/2006/relationships/hyperlink" Target="https://www.healthpublications.gov.uk/ViewArticle.html?sp=Sprotectingyourchildagainstfluleafletportuguese" TargetMode="External"/><Relationship Id="rId27" Type="http://schemas.openxmlformats.org/officeDocument/2006/relationships/hyperlink" Target="https://www.healthpublications.gov.uk/ViewArticle.html?sp=Sprotectingyourchildagainstfluleafletspanish" TargetMode="External"/><Relationship Id="rId30" Type="http://schemas.openxmlformats.org/officeDocument/2006/relationships/hyperlink" Target="https://www.healthpublications.gov.uk/ViewArticle.html?sp=Sprotectingyourchildagainstfluleaflettwi" TargetMode="External"/><Relationship Id="rId35" Type="http://schemas.openxmlformats.org/officeDocument/2006/relationships/hyperlink" Target="https://www.healthpublications.gov.uk/ViewArticle.html?sp=Sprotectingyourchildagainstfluleafletbraille" TargetMode="External"/><Relationship Id="rId8" Type="http://schemas.openxmlformats.org/officeDocument/2006/relationships/hyperlink" Target="https://www.healthpublications.gov.uk/ViewArticle.html?sp=Sprotectingyourchildagainstfluleafletbulgarian" TargetMode="External"/><Relationship Id="rId3" Type="http://schemas.openxmlformats.org/officeDocument/2006/relationships/hyperlink" Target="https://www.healthpublications.gov.uk/ViewProduct.html?sp=Sfluvaccinationprimaryschoolforparents"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healthpublications.gov.uk/ViewArticle.html?sp=Sflu5reasonstovaccinateyourchildposterbulgarian" TargetMode="External"/><Relationship Id="rId13" Type="http://schemas.openxmlformats.org/officeDocument/2006/relationships/hyperlink" Target="https://www.healthpublications.gov.uk/ViewArticle.html?sp=Sflu5reasonstovaccinateyourchildposter011gujarati" TargetMode="External"/><Relationship Id="rId18" Type="http://schemas.openxmlformats.org/officeDocument/2006/relationships/hyperlink" Target="https://www.healthpublications.gov.uk/ViewArticle.html?sp=Sflu5reasonstovaccinateyourchildposter011polish" TargetMode="External"/><Relationship Id="rId26" Type="http://schemas.openxmlformats.org/officeDocument/2006/relationships/hyperlink" Target="https://www.healthpublications.gov.uk/ViewArticle.html?sp=Sflu5reasonstovaccinateyourchildposterukrainian" TargetMode="External"/><Relationship Id="rId3" Type="http://schemas.openxmlformats.org/officeDocument/2006/relationships/hyperlink" Target="https://www.healthpublications.gov.uk/ViewArticle.html?sp=Sflu5reasonstovaccinateyourchildposter011years" TargetMode="External"/><Relationship Id="rId21" Type="http://schemas.openxmlformats.org/officeDocument/2006/relationships/hyperlink" Target="https://www.healthpublications.gov.uk/ViewArticle.html?sp=Sflu5reasonstovaccinateyourchildposter011russian" TargetMode="External"/><Relationship Id="rId7" Type="http://schemas.openxmlformats.org/officeDocument/2006/relationships/hyperlink" Target="https://www.healthpublications.gov.uk/ViewArticle.html?sp=Sflu5reasonstovaccinateyourchildposterbrazilianpt" TargetMode="External"/><Relationship Id="rId12" Type="http://schemas.openxmlformats.org/officeDocument/2006/relationships/hyperlink" Target="https://www.healthpublications.gov.uk/ViewArticle.html?sp=Sflu5reasonstovaccinateyourchildposter011greek" TargetMode="External"/><Relationship Id="rId17" Type="http://schemas.openxmlformats.org/officeDocument/2006/relationships/hyperlink" Target="https://www.healthpublications.gov.uk/ViewArticle.html?sp=Sflu5reasonstovaccinateyourchildposter011panjabi" TargetMode="External"/><Relationship Id="rId25" Type="http://schemas.openxmlformats.org/officeDocument/2006/relationships/hyperlink" Target="https://www.healthpublications.gov.uk/ViewArticle.html?sp=Sflu5reasonstovaccinateyourchildposter011twi" TargetMode="External"/><Relationship Id="rId2" Type="http://schemas.openxmlformats.org/officeDocument/2006/relationships/notesSlide" Target="../notesSlides/notesSlide13.xml"/><Relationship Id="rId16" Type="http://schemas.openxmlformats.org/officeDocument/2006/relationships/hyperlink" Target="https://www.healthpublications.gov.uk/ViewArticle.html?sp=Sflu5reasonstovaccinateyourchildposterlithuanian" TargetMode="External"/><Relationship Id="rId20" Type="http://schemas.openxmlformats.org/officeDocument/2006/relationships/hyperlink" Target="https://www.healthpublications.gov.uk/ViewArticle.html?sp=Sflu5reasonstovaccinateyourchildposter011romany" TargetMode="External"/><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www.healthpublications.gov.uk/ViewArticle.html?sp=Sflu5reasonstovaccinateyourchildposter011bengali" TargetMode="External"/><Relationship Id="rId11" Type="http://schemas.openxmlformats.org/officeDocument/2006/relationships/hyperlink" Target="https://www.healthpublications.gov.uk/ViewArticle.html?sp=Sflu5reasonstovaccinateyourchildposter011farsi" TargetMode="External"/><Relationship Id="rId24" Type="http://schemas.openxmlformats.org/officeDocument/2006/relationships/hyperlink" Target="https://www.healthpublications.gov.uk/ViewArticle.html?sp=Sflu5reasonstovaccinateyourchildposter011turkish" TargetMode="External"/><Relationship Id="rId5" Type="http://schemas.openxmlformats.org/officeDocument/2006/relationships/hyperlink" Target="https://www.healthpublications.gov.uk/ViewArticle.html?sp=Sflu5reasonstovaccinateyourchildposter011arabic" TargetMode="External"/><Relationship Id="rId15" Type="http://schemas.openxmlformats.org/officeDocument/2006/relationships/hyperlink" Target="https://www.healthpublications.gov.uk/ViewArticle.html?sp=Sflu5reasonstovaccinateyourchildposter011latvian" TargetMode="External"/><Relationship Id="rId23" Type="http://schemas.openxmlformats.org/officeDocument/2006/relationships/hyperlink" Target="https://www.healthpublications.gov.uk/ViewArticle.html?sp=Sflu5reasonstovaccinateyourchildposter011spanish" TargetMode="External"/><Relationship Id="rId28" Type="http://schemas.openxmlformats.org/officeDocument/2006/relationships/hyperlink" Target="https://www.healthpublications.gov.uk/ViewArticle.html?sp=Sflu5reasonstovaccinateyourchildposter011yiddish" TargetMode="External"/><Relationship Id="rId10" Type="http://schemas.openxmlformats.org/officeDocument/2006/relationships/hyperlink" Target="https://www.healthpublications.gov.uk/ViewArticle.html?sp=Sflu5reasonstovaccinateyourchildposter011estonian" TargetMode="External"/><Relationship Id="rId19" Type="http://schemas.openxmlformats.org/officeDocument/2006/relationships/hyperlink" Target="https://www.healthpublications.gov.uk/ViewArticle.html?sp=Sflu5reasonstovaccinateyourchildposter011romanian" TargetMode="External"/><Relationship Id="rId4" Type="http://schemas.openxmlformats.org/officeDocument/2006/relationships/hyperlink" Target="https://www.healthpublications.gov.uk/ViewArticle.html?sp=Sflu5reasonstovaccinateyourchildposter011albanian" TargetMode="External"/><Relationship Id="rId9" Type="http://schemas.openxmlformats.org/officeDocument/2006/relationships/hyperlink" Target="https://www.healthpublications.gov.uk/ViewArticle.html?sp=Sflu5reasonstovaccinateyourchildposter011chinese" TargetMode="External"/><Relationship Id="rId14" Type="http://schemas.openxmlformats.org/officeDocument/2006/relationships/hyperlink" Target="https://www.healthpublications.gov.uk/ViewArticle.html?sp=Sflu5reasonstovaccinateyourchildposter011hindi" TargetMode="External"/><Relationship Id="rId22" Type="http://schemas.openxmlformats.org/officeDocument/2006/relationships/hyperlink" Target="https://www.healthpublications.gov.uk/ViewArticle.html?sp=Sflu5reasonstovaccinateyourchildposter011somali" TargetMode="External"/><Relationship Id="rId27" Type="http://schemas.openxmlformats.org/officeDocument/2006/relationships/hyperlink" Target="https://www.healthpublications.gov.uk/ViewArticle.html?sp=Sflu5reasonstovaccinateyourchildposter011urd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www.gov.uk/government/publications/flu-vaccination-in-schools" TargetMode="Externa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3" Type="http://schemas.openxmlformats.org/officeDocument/2006/relationships/hyperlink" Target="https://www.healthpublications.gov.uk/ViewArticle.html?sp=Sprotectyourselfagainstfluinformationforthoseinsecondaryschoolfrench" TargetMode="External"/><Relationship Id="rId18" Type="http://schemas.openxmlformats.org/officeDocument/2006/relationships/hyperlink" Target="https://www.healthpublications.gov.uk/ViewArticle.html?sp=Sprotectyourselfagainstfluinformationforthoseinsecondaryschoollatvian" TargetMode="External"/><Relationship Id="rId26" Type="http://schemas.openxmlformats.org/officeDocument/2006/relationships/hyperlink" Target="https://www.healthpublications.gov.uk/ViewArticle.html?sp=Sprotectyourselfagainstfluinformationforthoseinsecondaryschoolrussian" TargetMode="External"/><Relationship Id="rId39" Type="http://schemas.openxmlformats.org/officeDocument/2006/relationships/hyperlink" Target="https://www.healthpublications.gov.uk/ViewArticle.html?sp=Sprotectyourselfagainstfluinformationforthoseinsecondaryschoolbsl" TargetMode="External"/><Relationship Id="rId21" Type="http://schemas.openxmlformats.org/officeDocument/2006/relationships/hyperlink" Target="https://www.healthpublications.gov.uk/ViewArticle.html?sp=Sprotectyourselfagainstfluinformationforthoseinsecondaryschoolpashto" TargetMode="External"/><Relationship Id="rId34" Type="http://schemas.openxmlformats.org/officeDocument/2006/relationships/hyperlink" Target="https://www.healthpublications.gov.uk/ViewArticle.html?sp=Sprotectyourselfagainstfluinformationforthoseinsecondaryschoolurdu" TargetMode="External"/><Relationship Id="rId7" Type="http://schemas.openxmlformats.org/officeDocument/2006/relationships/hyperlink" Target="https://www.healthpublications.gov.uk/ViewArticle.html?sp=Sprotectyourselfagainstfluinformationforthoseinsecondaryschoolbengali" TargetMode="External"/><Relationship Id="rId12" Type="http://schemas.openxmlformats.org/officeDocument/2006/relationships/hyperlink" Target="https://www.healthpublications.gov.uk/ViewArticle.html?sp=Sprotectyourselfagainstfluinformationforthoseinsecondaryschoolfarsi" TargetMode="External"/><Relationship Id="rId17" Type="http://schemas.openxmlformats.org/officeDocument/2006/relationships/hyperlink" Target="https://www.healthpublications.gov.uk/ViewArticle.html?sp=Sprotectyourselfagainstfluinformationforthoseinsecondaryschoolitalian" TargetMode="External"/><Relationship Id="rId25" Type="http://schemas.openxmlformats.org/officeDocument/2006/relationships/hyperlink" Target="https://www.healthpublications.gov.uk/ViewArticle.html?sp=Sprotectyourselfagainstfluinformationforthoseinsecondaryschoolromany" TargetMode="External"/><Relationship Id="rId33" Type="http://schemas.openxmlformats.org/officeDocument/2006/relationships/hyperlink" Target="https://www.healthpublications.gov.uk/ViewArticle.html?sp=Sprotectyourselfagainstfluinformationforthoseinsecondaryschoolukrainian" TargetMode="External"/><Relationship Id="rId38" Type="http://schemas.openxmlformats.org/officeDocument/2006/relationships/hyperlink" Target="https://www.healthpublications.gov.uk/ViewArticle.html?sp=Sprotectingyouagainstfluleafletaudio" TargetMode="External"/><Relationship Id="rId2" Type="http://schemas.openxmlformats.org/officeDocument/2006/relationships/notesSlide" Target="../notesSlides/notesSlide15.xml"/><Relationship Id="rId16" Type="http://schemas.openxmlformats.org/officeDocument/2006/relationships/hyperlink" Target="https://www.healthpublications.gov.uk/ViewArticle.html?sp=Sprotectyourselfagainstfluinformationforthoseinsecondaryschoolhindi" TargetMode="External"/><Relationship Id="rId20" Type="http://schemas.openxmlformats.org/officeDocument/2006/relationships/hyperlink" Target="https://www.healthpublications.gov.uk/ViewArticle.html?sp=Sprotectyourselfagainstfluinformationforthoseinsecondaryschoolpanjabi" TargetMode="External"/><Relationship Id="rId29" Type="http://schemas.openxmlformats.org/officeDocument/2006/relationships/hyperlink" Target="https://www.healthpublications.gov.uk/ViewArticle.html?sp=Sprotectyourselfagainstfluinformationforthoseinsecondaryschooltagalog" TargetMode="External"/><Relationship Id="rId1" Type="http://schemas.openxmlformats.org/officeDocument/2006/relationships/slideLayout" Target="../slideLayouts/slideLayout2.xml"/><Relationship Id="rId6" Type="http://schemas.openxmlformats.org/officeDocument/2006/relationships/hyperlink" Target="https://www.healthpublications.gov.uk/ViewArticle.html?sp=Sprotectyourselfagainstfluinformationforthoseinsecondaryschoolarabic" TargetMode="External"/><Relationship Id="rId11" Type="http://schemas.openxmlformats.org/officeDocument/2006/relationships/hyperlink" Target="https://www.healthpublications.gov.uk/ViewArticle.html?sp=Sprotectyourselfagainstfluinformationforthoseinsecondaryschoolestonian" TargetMode="External"/><Relationship Id="rId24" Type="http://schemas.openxmlformats.org/officeDocument/2006/relationships/hyperlink" Target="https://www.healthpublications.gov.uk/ViewArticle.html?sp=Sprotectyourselfagainstfluinformationforthoseinsecondaryschoolromanian" TargetMode="External"/><Relationship Id="rId32" Type="http://schemas.openxmlformats.org/officeDocument/2006/relationships/hyperlink" Target="https://www.healthpublications.gov.uk/ViewArticle.html?sp=Sprotectyourselfagainstfluinformationforthoseinsecondaryschooltwi" TargetMode="External"/><Relationship Id="rId37" Type="http://schemas.openxmlformats.org/officeDocument/2006/relationships/hyperlink" Target="https://www.healthpublications.gov.uk/ViewArticle.html?sp=Sprotectingyouagainstfluleafletbraille" TargetMode="External"/><Relationship Id="rId5" Type="http://schemas.openxmlformats.org/officeDocument/2006/relationships/hyperlink" Target="https://www.healthpublications.gov.uk/ViewArticle.html?sp=Sprotectyourselfagainstfluinformationforthoseinsecondaryschoolalbanian" TargetMode="External"/><Relationship Id="rId15" Type="http://schemas.openxmlformats.org/officeDocument/2006/relationships/hyperlink" Target="https://www.healthpublications.gov.uk/ViewArticle.html?sp=Sprotectyourselfagainstfluinformationforthoseinsecondaryschoolgujarati" TargetMode="External"/><Relationship Id="rId23" Type="http://schemas.openxmlformats.org/officeDocument/2006/relationships/hyperlink" Target="https://www.healthpublications.gov.uk/ViewArticle.html?sp=Sprotectyourselfagainstfluinformationforthoseinsecondaryschoolportuguese" TargetMode="External"/><Relationship Id="rId28" Type="http://schemas.openxmlformats.org/officeDocument/2006/relationships/hyperlink" Target="https://www.healthpublications.gov.uk/ViewArticle.html?sp=Sprotectyourselfagainstfluinformationforthoseinsecondaryschoolspanish" TargetMode="External"/><Relationship Id="rId36" Type="http://schemas.openxmlformats.org/officeDocument/2006/relationships/hyperlink" Target="https://www.healthpublications.gov.uk/ViewArticle.html?sp=Sprotectyourselfagainstfluinformationforthoseinsecondaryschoolyoruba" TargetMode="External"/><Relationship Id="rId10" Type="http://schemas.openxmlformats.org/officeDocument/2006/relationships/hyperlink" Target="https://www.healthpublications.gov.uk/ViewArticle.html?sp=Sprotectyourselfagainstfluinformationforthoseinsecondaryschoolchinesetraditionalcantonese" TargetMode="External"/><Relationship Id="rId19" Type="http://schemas.openxmlformats.org/officeDocument/2006/relationships/hyperlink" Target="https://www.healthpublications.gov.uk/ViewArticle.html?sp=Sprotectyourselfagainstfluinformationforthoseinsecondaryschoollithuanian" TargetMode="External"/><Relationship Id="rId31" Type="http://schemas.openxmlformats.org/officeDocument/2006/relationships/hyperlink" Target="https://www.healthpublications.gov.uk/ViewArticle.html?sp=Sprotectyourselfagainstfluinformationforthoseinsecondaryschoolturkish" TargetMode="External"/><Relationship Id="rId4" Type="http://schemas.openxmlformats.org/officeDocument/2006/relationships/hyperlink" Target="https://www.healthpublications.gov.uk/ViewArticle.html?sp=Sprotectyourselffromflusecondaryschoolenglish" TargetMode="External"/><Relationship Id="rId9" Type="http://schemas.openxmlformats.org/officeDocument/2006/relationships/hyperlink" Target="https://www.healthpublications.gov.uk/ViewArticle.html?sp=Sprotectyourselfagainstfluinformationforthoseinsecondaryschoolchinesesimplified" TargetMode="External"/><Relationship Id="rId14" Type="http://schemas.openxmlformats.org/officeDocument/2006/relationships/hyperlink" Target="https://www.healthpublications.gov.uk/ViewArticle.html?sp=Sprotectyourselfagainstfluinformationforthoseinsecondaryschoolgreek" TargetMode="External"/><Relationship Id="rId22" Type="http://schemas.openxmlformats.org/officeDocument/2006/relationships/hyperlink" Target="https://www.healthpublications.gov.uk/ViewArticle.html?sp=Sprotectyourselfagainstfluinformationforthoseinsecondaryschoolpolish" TargetMode="External"/><Relationship Id="rId27" Type="http://schemas.openxmlformats.org/officeDocument/2006/relationships/hyperlink" Target="https://www.healthpublications.gov.uk/ViewArticle.html?sp=Sprotectyourselfagainstfluinformationforthoseinsecondaryschoolsomali" TargetMode="External"/><Relationship Id="rId30" Type="http://schemas.openxmlformats.org/officeDocument/2006/relationships/hyperlink" Target="https://www.healthpublications.gov.uk/ViewArticle.html?sp=Sprotectyourselfagainstfluinformationforthoseinsecondaryschooltigrinya" TargetMode="External"/><Relationship Id="rId35" Type="http://schemas.openxmlformats.org/officeDocument/2006/relationships/hyperlink" Target="https://www.healthpublications.gov.uk/ViewArticle.html?sp=Sprotectyourselfagainstfluinformationforthoseinsecondaryschoolyiddish" TargetMode="External"/><Relationship Id="rId8" Type="http://schemas.openxmlformats.org/officeDocument/2006/relationships/hyperlink" Target="https://www.healthpublications.gov.uk/ViewArticle.html?sp=Sprotectyourselfagainstfluinformationforthoseinsecondaryschoolbulgarian" TargetMode="Externa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hyperlink" Target="https://www.healthpublications.gov.uk/ViewArticle.html?sp=Sflu5reasonstovaccinateyourchildposterbrazilianpt-2061" TargetMode="External"/><Relationship Id="rId13" Type="http://schemas.openxmlformats.org/officeDocument/2006/relationships/hyperlink" Target="https://www.healthpublications.gov.uk/ViewArticle.html?sp=Sflu5reasonstovaccinateyourchildposter1117greek" TargetMode="External"/><Relationship Id="rId18" Type="http://schemas.openxmlformats.org/officeDocument/2006/relationships/hyperlink" Target="https://www.healthpublications.gov.uk/ViewArticle.html?sp=Sflu5reasonstovaccinateyourchildposter11panjabi" TargetMode="External"/><Relationship Id="rId26" Type="http://schemas.openxmlformats.org/officeDocument/2006/relationships/hyperlink" Target="https://www.healthpublications.gov.uk/ViewArticle.html?sp=Sflu5reasonstovaccinateyourchildposter1117twi" TargetMode="External"/><Relationship Id="rId3" Type="http://schemas.openxmlformats.org/officeDocument/2006/relationships/image" Target="../media/image30.png"/><Relationship Id="rId21" Type="http://schemas.openxmlformats.org/officeDocument/2006/relationships/hyperlink" Target="https://www.healthpublications.gov.uk/ViewArticle.html?sp=Sflu5reasonstovaccinateyourchildposter1117romany" TargetMode="External"/><Relationship Id="rId7" Type="http://schemas.openxmlformats.org/officeDocument/2006/relationships/hyperlink" Target="https://www.healthpublications.gov.uk/ViewArticle.html?sp=Sflu5reasonstovaccinateyourchildposter1117bengali" TargetMode="External"/><Relationship Id="rId12" Type="http://schemas.openxmlformats.org/officeDocument/2006/relationships/hyperlink" Target="https://www.healthpublications.gov.uk/ViewArticle.html?sp=Sflu5reasonstovaccinateyourchildposter1117farsi" TargetMode="External"/><Relationship Id="rId17" Type="http://schemas.openxmlformats.org/officeDocument/2006/relationships/hyperlink" Target="https://www.healthpublications.gov.uk/ViewArticle.html?sp=Sflu5reasonstovaccinateyourchildposter11lithuanian" TargetMode="External"/><Relationship Id="rId25" Type="http://schemas.openxmlformats.org/officeDocument/2006/relationships/hyperlink" Target="https://www.healthpublications.gov.uk/ViewArticle.html?sp=Sflu5reasonstovaccinateyourchildposter1117turkish" TargetMode="External"/><Relationship Id="rId2" Type="http://schemas.openxmlformats.org/officeDocument/2006/relationships/notesSlide" Target="../notesSlides/notesSlide16.xml"/><Relationship Id="rId16" Type="http://schemas.openxmlformats.org/officeDocument/2006/relationships/hyperlink" Target="https://www.healthpublications.gov.uk/ViewArticle.html?sp=Sflu5reasonstovaccinateyourchildposter1117latvian" TargetMode="External"/><Relationship Id="rId20" Type="http://schemas.openxmlformats.org/officeDocument/2006/relationships/hyperlink" Target="https://www.healthpublications.gov.uk/ViewArticle.html?sp=Sflu5reasonstovaccinateyourchildposter11romanian" TargetMode="External"/><Relationship Id="rId29" Type="http://schemas.openxmlformats.org/officeDocument/2006/relationships/hyperlink" Target="https://www.healthpublications.gov.uk/ViewArticle.html?sp=Sflu5reasonstovaccinateyourchildposter1117yiddish" TargetMode="External"/><Relationship Id="rId1" Type="http://schemas.openxmlformats.org/officeDocument/2006/relationships/slideLayout" Target="../slideLayouts/slideLayout2.xml"/><Relationship Id="rId6" Type="http://schemas.openxmlformats.org/officeDocument/2006/relationships/hyperlink" Target="https://www.healthpublications.gov.uk/ViewArticle.html?sp=Sflu5reasonstovaccinateyourchildposter1117arabic" TargetMode="External"/><Relationship Id="rId11" Type="http://schemas.openxmlformats.org/officeDocument/2006/relationships/hyperlink" Target="https://www.healthpublications.gov.uk/ViewArticle.html?sp=Sflu5reasonstovaccinateyourchildposter11estonian" TargetMode="External"/><Relationship Id="rId24" Type="http://schemas.openxmlformats.org/officeDocument/2006/relationships/hyperlink" Target="https://www.healthpublications.gov.uk/ViewArticle.html?sp=Sflu5reasonstovaccinateyourchildposter1117spanish" TargetMode="External"/><Relationship Id="rId5" Type="http://schemas.openxmlformats.org/officeDocument/2006/relationships/hyperlink" Target="https://www.healthpublications.gov.uk/ViewArticle.html?sp=Sflu5reasonstovaccinateyourchildposter1117albanian" TargetMode="External"/><Relationship Id="rId15" Type="http://schemas.openxmlformats.org/officeDocument/2006/relationships/hyperlink" Target="https://www.healthpublications.gov.uk/ViewArticle.html?sp=Sflu5reasonstovaccinateyourchildposter1117hindi" TargetMode="External"/><Relationship Id="rId23" Type="http://schemas.openxmlformats.org/officeDocument/2006/relationships/hyperlink" Target="https://www.healthpublications.gov.uk/ViewArticle.html?sp=Sflu5reasonstovaccinateyourchildposter1117somali" TargetMode="External"/><Relationship Id="rId28" Type="http://schemas.openxmlformats.org/officeDocument/2006/relationships/hyperlink" Target="https://www.healthpublications.gov.uk/ViewArticle.html?sp=Sflu5reasonstovaccinateyourchildposter1117urdu" TargetMode="External"/><Relationship Id="rId10" Type="http://schemas.openxmlformats.org/officeDocument/2006/relationships/hyperlink" Target="https://www.healthpublications.gov.uk/ViewArticle.html?sp=Sflu5reasonstovaccinateyourchildposter1117chinese" TargetMode="External"/><Relationship Id="rId19" Type="http://schemas.openxmlformats.org/officeDocument/2006/relationships/hyperlink" Target="https://www.healthpublications.gov.uk/ViewArticle.html?sp=Sflu5reasonstovaccinateyourchildposter11polish" TargetMode="External"/><Relationship Id="rId4" Type="http://schemas.openxmlformats.org/officeDocument/2006/relationships/hyperlink" Target="https://www.healthpublications.gov.uk/ViewArticle.html?sp=Sflu5reasonstovaccinateyourchildposter1117years" TargetMode="External"/><Relationship Id="rId9" Type="http://schemas.openxmlformats.org/officeDocument/2006/relationships/hyperlink" Target="https://www.healthpublications.gov.uk/ViewArticle.html?sp=Sflu5reasonstovaccinateyourchildposter11bulgarian" TargetMode="External"/><Relationship Id="rId14" Type="http://schemas.openxmlformats.org/officeDocument/2006/relationships/hyperlink" Target="https://www.healthpublications.gov.uk/ViewArticle.html?sp=Sflu5reasonstovaccinateyourchildposter11gujarati" TargetMode="External"/><Relationship Id="rId22" Type="http://schemas.openxmlformats.org/officeDocument/2006/relationships/hyperlink" Target="https://www.healthpublications.gov.uk/ViewArticle.html?sp=Sflu5reasonstovaccinateyourchildposter1117russian" TargetMode="External"/><Relationship Id="rId27" Type="http://schemas.openxmlformats.org/officeDocument/2006/relationships/hyperlink" Target="https://www.healthpublications.gov.uk/ViewArticle.html?sp=Sflu5reasonstovaccinateyourchildposter11ukrainian" TargetMode="External"/><Relationship Id="rId30" Type="http://schemas.openxmlformats.org/officeDocument/2006/relationships/hyperlink" Target="http://www.gov.uk/government/publications/flu-vaccination-in-school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www.gov.uk/government/publications/flu-vaccination-in-school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13" Type="http://schemas.openxmlformats.org/officeDocument/2006/relationships/hyperlink" Target="https://www.healthpublications.gov.uk/ViewProduct.html?sp=SthefluvaccinationwhoshouldhaveitandwhytranslationsFrench" TargetMode="External"/><Relationship Id="rId18" Type="http://schemas.openxmlformats.org/officeDocument/2006/relationships/hyperlink" Target="https://www.healthpublications.gov.uk/ViewProduct.html?sp=SthefluvaccinationwhoshouldhaveitandwhytranslationsLatvian" TargetMode="External"/><Relationship Id="rId26" Type="http://schemas.openxmlformats.org/officeDocument/2006/relationships/hyperlink" Target="https://www.healthpublications.gov.uk/ViewProduct.html?sp=SthefluvaccinationwhoshouldhaveitandwhytranslationsRussian" TargetMode="External"/><Relationship Id="rId21" Type="http://schemas.openxmlformats.org/officeDocument/2006/relationships/hyperlink" Target="https://www.healthpublications.gov.uk/ViewProduct.html?sp=SthefluvaccinationwhoshouldhaveitandwhytranslationsPashto" TargetMode="External"/><Relationship Id="rId34" Type="http://schemas.openxmlformats.org/officeDocument/2006/relationships/hyperlink" Target="https://www.healthpublications.gov.uk/ViewProduct.html?sp=SthefluvaccinationwhoshouldhaveitandwhytranslationsUrdu" TargetMode="External"/><Relationship Id="rId7" Type="http://schemas.openxmlformats.org/officeDocument/2006/relationships/hyperlink" Target="https://www.healthpublications.gov.uk/ViewProduct.html?sp=SthefluvaccinationwhoshouldhaveitandwhytranslationsBengali" TargetMode="External"/><Relationship Id="rId12" Type="http://schemas.openxmlformats.org/officeDocument/2006/relationships/hyperlink" Target="https://www.healthpublications.gov.uk/ViewProduct.html?sp=SthefluvaccinationwhoshouldhaveitandwhytranslationsFarsi" TargetMode="External"/><Relationship Id="rId17" Type="http://schemas.openxmlformats.org/officeDocument/2006/relationships/hyperlink" Target="https://www.healthpublications.gov.uk/ViewProduct.html?sp=SthefluvaccinationwhoshouldhaveitandwhytranslationsItalian" TargetMode="External"/><Relationship Id="rId25" Type="http://schemas.openxmlformats.org/officeDocument/2006/relationships/hyperlink" Target="https://www.healthpublications.gov.uk/ViewProduct.html?sp=SthefluvaccinationwhoshouldhaveitandwhytranslationsRomany" TargetMode="External"/><Relationship Id="rId33" Type="http://schemas.openxmlformats.org/officeDocument/2006/relationships/hyperlink" Target="https://www.healthpublications.gov.uk/ViewProduct.html?sp=SthefluvaccinationwhoshouldhaveitandwhytranslationsUkrainian" TargetMode="External"/><Relationship Id="rId38" Type="http://schemas.openxmlformats.org/officeDocument/2006/relationships/image" Target="../media/image36.png"/><Relationship Id="rId2" Type="http://schemas.openxmlformats.org/officeDocument/2006/relationships/notesSlide" Target="../notesSlides/notesSlide18.xml"/><Relationship Id="rId16" Type="http://schemas.openxmlformats.org/officeDocument/2006/relationships/hyperlink" Target="https://www.healthpublications.gov.uk/ViewProduct.html?sp=SthefluvaccinationwhoshouldhaveitandwhytranslationsHindi" TargetMode="External"/><Relationship Id="rId20" Type="http://schemas.openxmlformats.org/officeDocument/2006/relationships/hyperlink" Target="https://www.healthpublications.gov.uk/ViewProduct.html?sp=SthefluvaccinationwhoshouldhaveitandwhytranslationsPanjabi" TargetMode="External"/><Relationship Id="rId29" Type="http://schemas.openxmlformats.org/officeDocument/2006/relationships/hyperlink" Target="https://www.healthpublications.gov.uk/ViewProduct.html?sp=SthefluvaccinationwhoshouldhaveitandwhytranslationsTagalog" TargetMode="External"/><Relationship Id="rId1" Type="http://schemas.openxmlformats.org/officeDocument/2006/relationships/slideLayout" Target="../slideLayouts/slideLayout2.xml"/><Relationship Id="rId6" Type="http://schemas.openxmlformats.org/officeDocument/2006/relationships/hyperlink" Target="https://www.healthpublications.gov.uk/ViewProduct.html?sp=SthefluvaccinationwhoshouldhaveitandwhytranslationsArabic" TargetMode="External"/><Relationship Id="rId11" Type="http://schemas.openxmlformats.org/officeDocument/2006/relationships/hyperlink" Target="https://www.healthpublications.gov.uk/ViewProduct.html?sp=SthefluvaccinationwhoshouldhaveitandwhytranslationsEstonian" TargetMode="External"/><Relationship Id="rId24" Type="http://schemas.openxmlformats.org/officeDocument/2006/relationships/hyperlink" Target="https://www.healthpublications.gov.uk/ViewProduct.html?sp=SthefluvaccinationwhoshouldhaveitandwhytranslationsRomanian" TargetMode="External"/><Relationship Id="rId32" Type="http://schemas.openxmlformats.org/officeDocument/2006/relationships/hyperlink" Target="https://www.healthpublications.gov.uk/ViewProduct.html?sp=SthefluvaccinationwhoshouldhaveitandwhytranslationsTwi" TargetMode="External"/><Relationship Id="rId37" Type="http://schemas.openxmlformats.org/officeDocument/2006/relationships/hyperlink" Target="http://www.gov.uk/government/publications/flu-vaccination-who-should-have-it-this-winter-and-why" TargetMode="External"/><Relationship Id="rId5" Type="http://schemas.openxmlformats.org/officeDocument/2006/relationships/hyperlink" Target="https://www.healthpublications.gov.uk/ViewProduct.html?sp=SthefluvaccinationwhoshouldhaveitandwhytranslationsAlbanian" TargetMode="External"/><Relationship Id="rId15" Type="http://schemas.openxmlformats.org/officeDocument/2006/relationships/hyperlink" Target="https://www.healthpublications.gov.uk/ViewProduct.html?sp=SthefluvaccinationwhoshouldhaveitandwhytranslationsGujarati" TargetMode="External"/><Relationship Id="rId23" Type="http://schemas.openxmlformats.org/officeDocument/2006/relationships/hyperlink" Target="https://www.healthpublications.gov.uk/ViewProduct.html?sp=SthefluvaccinationwhoshouldhaveitandwhytranslationsPortuguese" TargetMode="External"/><Relationship Id="rId28" Type="http://schemas.openxmlformats.org/officeDocument/2006/relationships/hyperlink" Target="https://www.healthpublications.gov.uk/ViewProduct.html?sp=SthefluvaccinationwhoshouldhaveitandwhytranslationsSpanish" TargetMode="External"/><Relationship Id="rId36" Type="http://schemas.openxmlformats.org/officeDocument/2006/relationships/hyperlink" Target="https://www.healthpublications.gov.uk/ViewProduct.html?sp=SthefluvaccinationwhoshouldhaveitandwhytranslationsYoruba" TargetMode="External"/><Relationship Id="rId10" Type="http://schemas.openxmlformats.org/officeDocument/2006/relationships/hyperlink" Target="https://www.healthpublications.gov.uk/ViewProduct.html?sp=SthefluvaccinationwhoshouldhaveitandwhytranslationsChineseSimp" TargetMode="External"/><Relationship Id="rId19" Type="http://schemas.openxmlformats.org/officeDocument/2006/relationships/hyperlink" Target="https://www.healthpublications.gov.uk/ViewProduct.html?sp=SthefluvaccinationwhoshouldhaveitandwhytranslationsLithuanian" TargetMode="External"/><Relationship Id="rId31" Type="http://schemas.openxmlformats.org/officeDocument/2006/relationships/hyperlink" Target="https://www.healthpublications.gov.uk/ViewProduct.html?sp=SthefluvaccinationwhoshouldhaveitandwhytranslationsTurkish" TargetMode="External"/><Relationship Id="rId4" Type="http://schemas.openxmlformats.org/officeDocument/2006/relationships/hyperlink" Target="http://www.gov.uk/government/publications/flu-vaccination-invitation-letter-template-for-at-risk-patients-and-their-carers" TargetMode="External"/><Relationship Id="rId9" Type="http://schemas.openxmlformats.org/officeDocument/2006/relationships/hyperlink" Target="https://www.healthpublications.gov.uk/ViewProduct.html?sp=SthefluvaccinationwhoshouldhaveitandwhytranslationsChineseTrad" TargetMode="External"/><Relationship Id="rId14" Type="http://schemas.openxmlformats.org/officeDocument/2006/relationships/hyperlink" Target="https://www.healthpublications.gov.uk/ViewProduct.html?sp=SthefluvaccinationwhoshouldhaveitandwhytranslationsGreek" TargetMode="External"/><Relationship Id="rId22" Type="http://schemas.openxmlformats.org/officeDocument/2006/relationships/hyperlink" Target="https://www.healthpublications.gov.uk/ViewProduct.html?sp=SthefluvaccinationwhoshouldhaveitandwhytranslationsPolish" TargetMode="External"/><Relationship Id="rId27" Type="http://schemas.openxmlformats.org/officeDocument/2006/relationships/hyperlink" Target="https://www.healthpublications.gov.uk/ViewProduct.html?sp=SthefluvaccinationwhoshouldhaveitandwhytranslationsSomali" TargetMode="External"/><Relationship Id="rId30" Type="http://schemas.openxmlformats.org/officeDocument/2006/relationships/hyperlink" Target="https://www.healthpublications.gov.uk/ViewProduct.html?sp=SthefluvaccinationwhoshouldhaveitandwhytranslationsTigrinya" TargetMode="External"/><Relationship Id="rId35" Type="http://schemas.openxmlformats.org/officeDocument/2006/relationships/hyperlink" Target="https://www.healthpublications.gov.uk/ViewProduct.html?sp=SthefluvaccinationwhoshouldhaveitandwhytranslationsYiddish" TargetMode="External"/><Relationship Id="rId8" Type="http://schemas.openxmlformats.org/officeDocument/2006/relationships/hyperlink" Target="https://www.healthpublications.gov.uk/ViewProduct.html?sp=SthefluvaccinationwhoshouldhaveitandwhytranslationsBulgarian" TargetMode="Externa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png"/><Relationship Id="rId7" Type="http://schemas.openxmlformats.org/officeDocument/2006/relationships/hyperlink" Target="http://www.england.nhs.uk/learning-disabilities/improving-health/reasonable-adjustments/" TargetMode="Externa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hyperlink" Target="https://www.youtube.com/watch?v=jJ9QdwUitFg" TargetMode="External"/><Relationship Id="rId5" Type="http://schemas.openxmlformats.org/officeDocument/2006/relationships/hyperlink" Target="https://www.youtube.com/watch?v=OqGSm0jaF9A" TargetMode="External"/><Relationship Id="rId4" Type="http://schemas.openxmlformats.org/officeDocument/2006/relationships/hyperlink" Target="http://www.gov.uk/government/publications/flu-leaflet-for-people-with-learning-disability" TargetMode="External"/><Relationship Id="rId9"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hyperlink" Target="https://eur01.safelinks.protection.outlook.com/?url=https%3A%2F%2Fbritishima.org%2Fguide%2Fflu-vaccines-update-23%2F&amp;data=05%7C01%7CAngela.Edwards%40ukhsa.gov.uk%7Ca6056511407943d2b7db08db891f01f8%7Cee4e14994a354b2ead475f3cf9de8666%7C0%7C0%7C638254538528494280%7CUnknown%7CTWFpbGZsb3d8eyJWIjoiMC4wLjAwMDAiLCJQIjoiV2luMzIiLCJBTiI6Ik1haWwiLCJXVCI6Mn0%3D%7C3000%7C%7C%7C&amp;sdata=kWrp4ARBXM8rUe1md3MdqRFIPlsAT%2FYp6owrioacC7o%3D&amp;reserved=0" TargetMode="External"/><Relationship Id="rId2" Type="http://schemas.openxmlformats.org/officeDocument/2006/relationships/hyperlink" Target="mailto:info@britishima.org" TargetMode="Externa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britishima.org/guide/flu-vaccines-update-23/"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ww.gov.uk/government/collections/annual-flu-programme" TargetMode="External"/><Relationship Id="rId13" Type="http://schemas.openxmlformats.org/officeDocument/2006/relationships/hyperlink" Target="https://www.gov.uk/government/collections/vaccine-uptake" TargetMode="External"/><Relationship Id="rId3" Type="http://schemas.openxmlformats.org/officeDocument/2006/relationships/hyperlink" Target="http://www.gov.uk/government/publications/influenza-the-green-book-chapter-19" TargetMode="External"/><Relationship Id="rId7" Type="http://schemas.openxmlformats.org/officeDocument/2006/relationships/hyperlink" Target="http://www.government/publications/flu-vaccination-programme-information-for-healthcare-practitioners" TargetMode="External"/><Relationship Id="rId12" Type="http://schemas.openxmlformats.org/officeDocument/2006/relationships/hyperlink" Target="http://www.gov.uk/government/statistics/national-flu-and-covid-19-surveillance-reports-2022-to-2023-seaso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e-lfh.org.uk/programmes/flu-immunisation" TargetMode="External"/><Relationship Id="rId11" Type="http://schemas.openxmlformats.org/officeDocument/2006/relationships/hyperlink" Target="http://www.healthpublications.gov.uk/" TargetMode="External"/><Relationship Id="rId5" Type="http://schemas.openxmlformats.org/officeDocument/2006/relationships/hyperlink" Target="http://www.gov.uk/government/publications/national-protocol-for-inactivated-influenza-vaccine" TargetMode="External"/><Relationship Id="rId10" Type="http://schemas.openxmlformats.org/officeDocument/2006/relationships/hyperlink" Target="http://www.nhs.uk/flujab" TargetMode="External"/><Relationship Id="rId4" Type="http://schemas.openxmlformats.org/officeDocument/2006/relationships/hyperlink" Target="http://www.gov.uk/government/collections/immunisation-patient-group-direction-pgd#seasonal-influenza" TargetMode="External"/><Relationship Id="rId9" Type="http://schemas.openxmlformats.org/officeDocument/2006/relationships/hyperlink" Target="https://campaignresources.phe.gov.uk/" TargetMode="External"/><Relationship Id="rId14" Type="http://schemas.openxmlformats.org/officeDocument/2006/relationships/hyperlink" Target="http://www.gov.uk/government/publications/respiratory-virus-circulation-england-and-wales/timing-of-influenza-season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gov.uk/government/publications/national-flu-immunisation-programme-pla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www.gov.uk/government/publications/influenza-the-green-book-chapter-19"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www.gov.uk/government/publications/flu-vaccination-programme-information-for-healthcare-practitioner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www.gov.uk/government/publications/flu-immunisation-training-recommendation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khub.net/documents/135939561/350113940/National+flu+immunisation+programme+2023+to+2024+training+slideset+July+2023.pptx/ac3ad475-14a8-eb8d-33cd-25c4ea076efd" TargetMode="External"/><Relationship Id="rId2" Type="http://schemas.openxmlformats.org/officeDocument/2006/relationships/hyperlink" Target="https://www.gov.uk/government/publications/flu-immunisation-training-recommendations/flu-immunisation-training-recommendations"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www.e-lfh.org.uk/programmes/flu-immunisation/"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gov.uk/government/collections/vaccine-uptake#seasonal-flu-vaccine-uptake:-figures" TargetMode="External"/><Relationship Id="rId2" Type="http://schemas.openxmlformats.org/officeDocument/2006/relationships/hyperlink" Target="http://www.gov.uk/government/statistics/national-flu-and-covid-19-surveillance-reports-2023-to-2024-season"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11FF-4D56-4ABC-AC80-510EE2B25062}"/>
              </a:ext>
            </a:extLst>
          </p:cNvPr>
          <p:cNvSpPr>
            <a:spLocks noGrp="1"/>
          </p:cNvSpPr>
          <p:nvPr>
            <p:ph type="ctrTitle"/>
          </p:nvPr>
        </p:nvSpPr>
        <p:spPr>
          <a:xfrm>
            <a:off x="512955" y="2528658"/>
            <a:ext cx="10345545" cy="2387600"/>
          </a:xfrm>
        </p:spPr>
        <p:txBody>
          <a:bodyPr>
            <a:normAutofit fontScale="90000"/>
          </a:bodyPr>
          <a:lstStyle/>
          <a:p>
            <a:r>
              <a:rPr lang="en-GB" sz="4400" dirty="0">
                <a:latin typeface="Calibri" panose="020F0502020204030204" pitchFamily="34" charset="0"/>
                <a:cs typeface="Calibri" panose="020F0502020204030204" pitchFamily="34" charset="0"/>
              </a:rPr>
              <a:t>Annual flu programme resources for healthcare professionals and the public</a:t>
            </a:r>
            <a:br>
              <a:rPr lang="en-GB" dirty="0">
                <a:latin typeface="Calibri" panose="020F0502020204030204" pitchFamily="34" charset="0"/>
                <a:cs typeface="Calibri" panose="020F0502020204030204" pitchFamily="34" charset="0"/>
              </a:rPr>
            </a:br>
            <a:br>
              <a:rPr lang="en-GB" dirty="0">
                <a:latin typeface="Calibri" panose="020F0502020204030204" pitchFamily="34" charset="0"/>
                <a:cs typeface="Calibri" panose="020F0502020204030204" pitchFamily="34" charset="0"/>
              </a:rPr>
            </a:br>
            <a:br>
              <a:rPr lang="en-GB" dirty="0">
                <a:latin typeface="Calibri" panose="020F0502020204030204" pitchFamily="34" charset="0"/>
                <a:cs typeface="Calibri" panose="020F0502020204030204" pitchFamily="34" charset="0"/>
              </a:rPr>
            </a:br>
            <a:br>
              <a:rPr lang="en-GB" dirty="0">
                <a:latin typeface="Calibri" panose="020F0502020204030204" pitchFamily="34" charset="0"/>
                <a:cs typeface="Calibri" panose="020F0502020204030204" pitchFamily="34" charset="0"/>
              </a:rPr>
            </a:br>
            <a:br>
              <a:rPr lang="en-GB" dirty="0">
                <a:latin typeface="Calibri" panose="020F0502020204030204" pitchFamily="34" charset="0"/>
                <a:cs typeface="Calibri" panose="020F0502020204030204" pitchFamily="34" charset="0"/>
              </a:rPr>
            </a:br>
            <a:endParaRPr lang="en-GB" dirty="0">
              <a:solidFill>
                <a:srgbClr val="FF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3917E492-6D93-4900-8605-2CBA5A32DA27}"/>
              </a:ext>
            </a:extLst>
          </p:cNvPr>
          <p:cNvSpPr/>
          <p:nvPr/>
        </p:nvSpPr>
        <p:spPr>
          <a:xfrm>
            <a:off x="445843" y="4562962"/>
            <a:ext cx="2441309" cy="646331"/>
          </a:xfrm>
          <a:prstGeom prst="rect">
            <a:avLst/>
          </a:prstGeom>
        </p:spPr>
        <p:txBody>
          <a:bodyPr wrap="none">
            <a:spAutoFit/>
          </a:bodyPr>
          <a:lstStyle/>
          <a:p>
            <a:r>
              <a:rPr lang="en-GB" dirty="0">
                <a:solidFill>
                  <a:srgbClr val="007C91"/>
                </a:solidFill>
                <a:latin typeface="Calibri" panose="020F0502020204030204" pitchFamily="34" charset="0"/>
                <a:cs typeface="Calibri" panose="020F0502020204030204" pitchFamily="34" charset="0"/>
              </a:rPr>
              <a:t>UKHSA September 2023</a:t>
            </a:r>
          </a:p>
          <a:p>
            <a:endParaRPr lang="en-GB" dirty="0">
              <a:solidFill>
                <a:srgbClr val="007C9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044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CFCB2-008A-E426-62F8-4676C8BF91F0}"/>
              </a:ext>
            </a:extLst>
          </p:cNvPr>
          <p:cNvSpPr>
            <a:spLocks noGrp="1"/>
          </p:cNvSpPr>
          <p:nvPr>
            <p:ph type="title"/>
          </p:nvPr>
        </p:nvSpPr>
        <p:spPr/>
        <p:txBody>
          <a:bodyPr/>
          <a:lstStyle/>
          <a:p>
            <a:r>
              <a:rPr lang="en-GB" dirty="0"/>
              <a:t>Timing of flu seasons</a:t>
            </a:r>
          </a:p>
        </p:txBody>
      </p:sp>
      <p:sp>
        <p:nvSpPr>
          <p:cNvPr id="4" name="Footer Placeholder 3">
            <a:extLst>
              <a:ext uri="{FF2B5EF4-FFF2-40B4-BE49-F238E27FC236}">
                <a16:creationId xmlns:a16="http://schemas.microsoft.com/office/drawing/2014/main" id="{B64AAEBE-BA4B-907E-F75F-71665B81D66F}"/>
              </a:ext>
            </a:extLst>
          </p:cNvPr>
          <p:cNvSpPr>
            <a:spLocks noGrp="1"/>
          </p:cNvSpPr>
          <p:nvPr>
            <p:ph type="ftr" sz="quarter" idx="10"/>
          </p:nvPr>
        </p:nvSpPr>
        <p:spPr/>
        <p:txBody>
          <a:bodyPr/>
          <a:lstStyle/>
          <a:p>
            <a:r>
              <a:rPr lang="en-GB" dirty="0"/>
              <a:t>Annual flu programme resources 2023/24</a:t>
            </a:r>
            <a:endParaRPr lang="en-GB" sz="1400" dirty="0"/>
          </a:p>
        </p:txBody>
      </p:sp>
      <p:sp>
        <p:nvSpPr>
          <p:cNvPr id="5" name="Slide Number Placeholder 4">
            <a:extLst>
              <a:ext uri="{FF2B5EF4-FFF2-40B4-BE49-F238E27FC236}">
                <a16:creationId xmlns:a16="http://schemas.microsoft.com/office/drawing/2014/main" id="{A3FC4DCB-35F4-89C4-8108-34E2B9FEBF7C}"/>
              </a:ext>
            </a:extLst>
          </p:cNvPr>
          <p:cNvSpPr>
            <a:spLocks noGrp="1"/>
          </p:cNvSpPr>
          <p:nvPr>
            <p:ph type="sldNum" sz="quarter" idx="11"/>
          </p:nvPr>
        </p:nvSpPr>
        <p:spPr/>
        <p:txBody>
          <a:bodyPr/>
          <a:lstStyle/>
          <a:p>
            <a:fld id="{344369E4-5DE7-46E5-874E-4FD437973785}" type="slidenum">
              <a:rPr lang="en-GB" smtClean="0"/>
              <a:pPr/>
              <a:t>10</a:t>
            </a:fld>
            <a:endParaRPr lang="en-GB" sz="1400" dirty="0"/>
          </a:p>
        </p:txBody>
      </p:sp>
      <p:sp>
        <p:nvSpPr>
          <p:cNvPr id="9" name="TextBox 8">
            <a:extLst>
              <a:ext uri="{FF2B5EF4-FFF2-40B4-BE49-F238E27FC236}">
                <a16:creationId xmlns:a16="http://schemas.microsoft.com/office/drawing/2014/main" id="{6E865AFF-6EE9-5BB2-1041-E305B4F6FC21}"/>
              </a:ext>
            </a:extLst>
          </p:cNvPr>
          <p:cNvSpPr txBox="1"/>
          <p:nvPr/>
        </p:nvSpPr>
        <p:spPr>
          <a:xfrm>
            <a:off x="1929162" y="5836498"/>
            <a:ext cx="9311267" cy="307777"/>
          </a:xfrm>
          <a:prstGeom prst="rect">
            <a:avLst/>
          </a:prstGeom>
          <a:noFill/>
        </p:spPr>
        <p:txBody>
          <a:bodyPr wrap="square">
            <a:spAutoFit/>
          </a:bodyPr>
          <a:lstStyle/>
          <a:p>
            <a:r>
              <a:rPr lang="en-GB" sz="1400" dirty="0">
                <a:solidFill>
                  <a:srgbClr val="007C9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www.gov.uk/government/publications/respiratory-virus-circulation-england-and-wales/timing-of-influenza-seasons</a:t>
            </a:r>
            <a:endParaRPr lang="en-GB" sz="1400" dirty="0">
              <a:solidFill>
                <a:srgbClr val="007C9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D64BE6F-7C23-2E3A-7D3F-748492FEE6F3}"/>
              </a:ext>
            </a:extLst>
          </p:cNvPr>
          <p:cNvPicPr>
            <a:picLocks noChangeAspect="1"/>
          </p:cNvPicPr>
          <p:nvPr/>
        </p:nvPicPr>
        <p:blipFill>
          <a:blip r:embed="rId3"/>
          <a:stretch>
            <a:fillRect/>
          </a:stretch>
        </p:blipFill>
        <p:spPr>
          <a:xfrm>
            <a:off x="2533828" y="713725"/>
            <a:ext cx="6616349" cy="4992252"/>
          </a:xfrm>
          <a:prstGeom prst="rect">
            <a:avLst/>
          </a:prstGeom>
        </p:spPr>
      </p:pic>
    </p:spTree>
    <p:extLst>
      <p:ext uri="{BB962C8B-B14F-4D97-AF65-F5344CB8AC3E}">
        <p14:creationId xmlns:p14="http://schemas.microsoft.com/office/powerpoint/2010/main" val="2437408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CFCB2-008A-E426-62F8-4676C8BF91F0}"/>
              </a:ext>
            </a:extLst>
          </p:cNvPr>
          <p:cNvSpPr>
            <a:spLocks noGrp="1"/>
          </p:cNvSpPr>
          <p:nvPr>
            <p:ph type="title"/>
          </p:nvPr>
        </p:nvSpPr>
        <p:spPr/>
        <p:txBody>
          <a:bodyPr/>
          <a:lstStyle/>
          <a:p>
            <a:r>
              <a:rPr lang="en-GB" dirty="0"/>
              <a:t>Ordering copies of resources</a:t>
            </a:r>
          </a:p>
        </p:txBody>
      </p:sp>
      <p:sp>
        <p:nvSpPr>
          <p:cNvPr id="4" name="Footer Placeholder 3">
            <a:extLst>
              <a:ext uri="{FF2B5EF4-FFF2-40B4-BE49-F238E27FC236}">
                <a16:creationId xmlns:a16="http://schemas.microsoft.com/office/drawing/2014/main" id="{B64AAEBE-BA4B-907E-F75F-71665B81D66F}"/>
              </a:ext>
            </a:extLst>
          </p:cNvPr>
          <p:cNvSpPr>
            <a:spLocks noGrp="1"/>
          </p:cNvSpPr>
          <p:nvPr>
            <p:ph type="ftr" sz="quarter" idx="10"/>
          </p:nvPr>
        </p:nvSpPr>
        <p:spPr/>
        <p:txBody>
          <a:bodyPr/>
          <a:lstStyle/>
          <a:p>
            <a:r>
              <a:rPr lang="en-GB"/>
              <a:t>Annual flu programme resources 2023/24</a:t>
            </a:r>
            <a:endParaRPr lang="en-GB" sz="1400" dirty="0"/>
          </a:p>
        </p:txBody>
      </p:sp>
      <p:sp>
        <p:nvSpPr>
          <p:cNvPr id="5" name="Slide Number Placeholder 4">
            <a:extLst>
              <a:ext uri="{FF2B5EF4-FFF2-40B4-BE49-F238E27FC236}">
                <a16:creationId xmlns:a16="http://schemas.microsoft.com/office/drawing/2014/main" id="{A3FC4DCB-35F4-89C4-8108-34E2B9FEBF7C}"/>
              </a:ext>
            </a:extLst>
          </p:cNvPr>
          <p:cNvSpPr>
            <a:spLocks noGrp="1"/>
          </p:cNvSpPr>
          <p:nvPr>
            <p:ph type="sldNum" sz="quarter" idx="11"/>
          </p:nvPr>
        </p:nvSpPr>
        <p:spPr/>
        <p:txBody>
          <a:bodyPr/>
          <a:lstStyle/>
          <a:p>
            <a:fld id="{344369E4-5DE7-46E5-874E-4FD437973785}" type="slidenum">
              <a:rPr lang="en-GB" smtClean="0"/>
              <a:pPr/>
              <a:t>11</a:t>
            </a:fld>
            <a:endParaRPr lang="en-GB" sz="1400" dirty="0"/>
          </a:p>
        </p:txBody>
      </p:sp>
      <p:sp>
        <p:nvSpPr>
          <p:cNvPr id="3" name="Content Placeholder 2">
            <a:extLst>
              <a:ext uri="{FF2B5EF4-FFF2-40B4-BE49-F238E27FC236}">
                <a16:creationId xmlns:a16="http://schemas.microsoft.com/office/drawing/2014/main" id="{D91141AA-1185-C133-696D-51B818095BFC}"/>
              </a:ext>
            </a:extLst>
          </p:cNvPr>
          <p:cNvSpPr>
            <a:spLocks noGrp="1"/>
          </p:cNvSpPr>
          <p:nvPr>
            <p:ph idx="1"/>
          </p:nvPr>
        </p:nvSpPr>
        <p:spPr>
          <a:xfrm>
            <a:off x="726961" y="1465531"/>
            <a:ext cx="11123857" cy="4351338"/>
          </a:xfrm>
        </p:spPr>
        <p:txBody>
          <a:bodyPr>
            <a:normAutofit fontScale="92500" lnSpcReduction="10000"/>
          </a:bodyPr>
          <a:lstStyle/>
          <a:p>
            <a:pPr marL="0" indent="0">
              <a:buNone/>
            </a:pPr>
            <a:r>
              <a:rPr lang="en-GB" dirty="0">
                <a:solidFill>
                  <a:srgbClr val="007C91"/>
                </a:solidFill>
              </a:rPr>
              <a:t>Paper copies of many flu resources are available to order at:</a:t>
            </a:r>
          </a:p>
          <a:p>
            <a:pPr marL="0" indent="0">
              <a:buNone/>
            </a:pPr>
            <a:r>
              <a:rPr lang="en-GB" sz="3000" u="sng" dirty="0">
                <a:solidFill>
                  <a:srgbClr val="007C9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www.healthpublications.gov.uk</a:t>
            </a:r>
            <a:r>
              <a:rPr lang="en-GB" sz="3000" u="sng" dirty="0">
                <a:solidFill>
                  <a:srgbClr val="007C91"/>
                </a:solidFill>
                <a:latin typeface="Calibri" panose="020F0502020204030204" pitchFamily="34" charset="0"/>
                <a:cs typeface="Calibri" panose="020F0502020204030204" pitchFamily="34" charset="0"/>
              </a:rPr>
              <a:t> </a:t>
            </a:r>
          </a:p>
          <a:p>
            <a:pPr marL="0" indent="0">
              <a:buNone/>
            </a:pPr>
            <a:endParaRPr lang="en-GB" dirty="0">
              <a:solidFill>
                <a:srgbClr val="007C91"/>
              </a:solidFill>
            </a:endParaRPr>
          </a:p>
          <a:p>
            <a:pPr marL="0" indent="0">
              <a:buNone/>
            </a:pPr>
            <a:r>
              <a:rPr lang="en-GB" dirty="0">
                <a:solidFill>
                  <a:srgbClr val="007C91"/>
                </a:solidFill>
              </a:rPr>
              <a:t>Resources in the following slides, which are available to order, are marked with this product code stamp:</a:t>
            </a:r>
          </a:p>
          <a:p>
            <a:pPr marL="0" indent="0">
              <a:buNone/>
            </a:pPr>
            <a:endParaRPr lang="en-GB" dirty="0">
              <a:solidFill>
                <a:srgbClr val="007C91"/>
              </a:solidFill>
            </a:endParaRPr>
          </a:p>
          <a:p>
            <a:pPr marL="0" indent="0">
              <a:buNone/>
            </a:pPr>
            <a:endParaRPr lang="en-GB" dirty="0">
              <a:solidFill>
                <a:srgbClr val="007C91"/>
              </a:solidFill>
            </a:endParaRPr>
          </a:p>
          <a:p>
            <a:pPr marL="0" indent="0">
              <a:buNone/>
            </a:pPr>
            <a:r>
              <a:rPr lang="en-GB" dirty="0">
                <a:solidFill>
                  <a:srgbClr val="007C91"/>
                </a:solidFill>
              </a:rPr>
              <a:t>Other resources are download only:</a:t>
            </a:r>
          </a:p>
          <a:p>
            <a:pPr marL="0" indent="0">
              <a:buNone/>
            </a:pPr>
            <a:endParaRPr lang="en-GB" dirty="0">
              <a:solidFill>
                <a:srgbClr val="007C91"/>
              </a:solidFill>
            </a:endParaRPr>
          </a:p>
          <a:p>
            <a:pPr marL="0" indent="0">
              <a:buNone/>
            </a:pPr>
            <a:endParaRPr lang="en-GB" dirty="0">
              <a:solidFill>
                <a:srgbClr val="007C91"/>
              </a:solidFill>
            </a:endParaRPr>
          </a:p>
          <a:p>
            <a:pPr marL="0" indent="0">
              <a:buNone/>
            </a:pPr>
            <a:r>
              <a:rPr lang="en-GB" dirty="0">
                <a:solidFill>
                  <a:srgbClr val="007C91"/>
                </a:solidFill>
              </a:rPr>
              <a:t>Search for this asset code on the Health Publications website to order copies</a:t>
            </a:r>
          </a:p>
        </p:txBody>
      </p:sp>
      <p:sp>
        <p:nvSpPr>
          <p:cNvPr id="8" name="TextBox 7">
            <a:extLst>
              <a:ext uri="{FF2B5EF4-FFF2-40B4-BE49-F238E27FC236}">
                <a16:creationId xmlns:a16="http://schemas.microsoft.com/office/drawing/2014/main" id="{F7381981-B4EC-21B5-DCB1-4672F47BA005}"/>
              </a:ext>
            </a:extLst>
          </p:cNvPr>
          <p:cNvSpPr txBox="1"/>
          <p:nvPr/>
        </p:nvSpPr>
        <p:spPr>
          <a:xfrm>
            <a:off x="4278440" y="3379590"/>
            <a:ext cx="1652097" cy="523220"/>
          </a:xfrm>
          <a:prstGeom prst="rect">
            <a:avLst/>
          </a:prstGeom>
          <a:solidFill>
            <a:srgbClr val="007C91"/>
          </a:solidFill>
        </p:spPr>
        <p:txBody>
          <a:bodyPr wrap="square" rtlCol="0">
            <a:spAutoFit/>
          </a:bodyPr>
          <a:lstStyle/>
          <a:p>
            <a:r>
              <a:rPr lang="en-GB" sz="1400" b="1" dirty="0">
                <a:solidFill>
                  <a:schemeClr val="bg1"/>
                </a:solidFill>
              </a:rPr>
              <a:t>Product code: </a:t>
            </a:r>
            <a:r>
              <a:rPr lang="en-GB" sz="1400" b="1" dirty="0" err="1">
                <a:solidFill>
                  <a:schemeClr val="bg1"/>
                </a:solidFill>
              </a:rPr>
              <a:t>xxxxxxxxx</a:t>
            </a:r>
            <a:endParaRPr lang="en-GB" sz="1400" b="1" dirty="0">
              <a:solidFill>
                <a:schemeClr val="bg1"/>
              </a:solidFill>
            </a:endParaRPr>
          </a:p>
        </p:txBody>
      </p:sp>
      <p:sp>
        <p:nvSpPr>
          <p:cNvPr id="6" name="TextBox 5">
            <a:extLst>
              <a:ext uri="{FF2B5EF4-FFF2-40B4-BE49-F238E27FC236}">
                <a16:creationId xmlns:a16="http://schemas.microsoft.com/office/drawing/2014/main" id="{88C1314C-7F8C-137F-7783-A05E7D7FB35C}"/>
              </a:ext>
            </a:extLst>
          </p:cNvPr>
          <p:cNvSpPr txBox="1"/>
          <p:nvPr/>
        </p:nvSpPr>
        <p:spPr>
          <a:xfrm>
            <a:off x="4278439" y="4524791"/>
            <a:ext cx="1652097" cy="738664"/>
          </a:xfrm>
          <a:prstGeom prst="rect">
            <a:avLst/>
          </a:prstGeom>
          <a:solidFill>
            <a:srgbClr val="007C91"/>
          </a:solidFill>
        </p:spPr>
        <p:txBody>
          <a:bodyPr wrap="square" rtlCol="0">
            <a:spAutoFit/>
          </a:bodyPr>
          <a:lstStyle/>
          <a:p>
            <a:r>
              <a:rPr lang="en-GB" sz="1400" b="1" dirty="0">
                <a:solidFill>
                  <a:schemeClr val="bg1"/>
                </a:solidFill>
              </a:rPr>
              <a:t>Product code: </a:t>
            </a:r>
            <a:r>
              <a:rPr lang="en-GB" sz="1400" b="1" dirty="0" err="1">
                <a:solidFill>
                  <a:schemeClr val="bg1"/>
                </a:solidFill>
              </a:rPr>
              <a:t>xxxxxxxxx</a:t>
            </a:r>
            <a:endParaRPr lang="en-GB" sz="1400" b="1" dirty="0">
              <a:solidFill>
                <a:schemeClr val="bg1"/>
              </a:solidFill>
            </a:endParaRPr>
          </a:p>
          <a:p>
            <a:r>
              <a:rPr lang="en-GB" sz="1400" b="1" dirty="0">
                <a:solidFill>
                  <a:schemeClr val="bg1"/>
                </a:solidFill>
              </a:rPr>
              <a:t>Download only</a:t>
            </a:r>
          </a:p>
        </p:txBody>
      </p:sp>
    </p:spTree>
    <p:extLst>
      <p:ext uri="{BB962C8B-B14F-4D97-AF65-F5344CB8AC3E}">
        <p14:creationId xmlns:p14="http://schemas.microsoft.com/office/powerpoint/2010/main" val="844771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Vaccine Landscape </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6F6E141F-84F7-423B-AFC5-B15B03A8BEA5}"/>
              </a:ext>
            </a:extLst>
          </p:cNvPr>
          <p:cNvSpPr txBox="1"/>
          <p:nvPr/>
        </p:nvSpPr>
        <p:spPr>
          <a:xfrm>
            <a:off x="3409210" y="6391735"/>
            <a:ext cx="6434356" cy="307777"/>
          </a:xfrm>
          <a:prstGeom prst="rect">
            <a:avLst/>
          </a:prstGeom>
          <a:noFill/>
        </p:spPr>
        <p:txBody>
          <a:bodyPr wrap="square">
            <a:spAutoFit/>
          </a:bodyPr>
          <a:lstStyle/>
          <a:p>
            <a:r>
              <a:rPr lang="en-GB" sz="1400" dirty="0">
                <a:solidFill>
                  <a:srgbClr val="007C9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www.gov.uk/government/publications/flu-vaccines-for-the-current-season</a:t>
            </a:r>
            <a:r>
              <a:rPr lang="en-GB" sz="1400" dirty="0">
                <a:solidFill>
                  <a:srgbClr val="007C91"/>
                </a:solidFill>
                <a:latin typeface="Calibri" panose="020F0502020204030204" pitchFamily="34" charset="0"/>
                <a:cs typeface="Calibri" panose="020F0502020204030204" pitchFamily="34" charset="0"/>
              </a:rPr>
              <a:t> </a:t>
            </a:r>
          </a:p>
        </p:txBody>
      </p:sp>
      <p:pic>
        <p:nvPicPr>
          <p:cNvPr id="7" name="Picture 6">
            <a:extLst>
              <a:ext uri="{FF2B5EF4-FFF2-40B4-BE49-F238E27FC236}">
                <a16:creationId xmlns:a16="http://schemas.microsoft.com/office/drawing/2014/main" id="{EAA564F7-3552-B30C-D11C-936A439E61C2}"/>
              </a:ext>
            </a:extLst>
          </p:cNvPr>
          <p:cNvPicPr>
            <a:picLocks noChangeAspect="1"/>
          </p:cNvPicPr>
          <p:nvPr/>
        </p:nvPicPr>
        <p:blipFill>
          <a:blip r:embed="rId4"/>
          <a:stretch>
            <a:fillRect/>
          </a:stretch>
        </p:blipFill>
        <p:spPr>
          <a:xfrm>
            <a:off x="2228701" y="788732"/>
            <a:ext cx="7898366" cy="5593222"/>
          </a:xfrm>
          <a:prstGeom prst="rect">
            <a:avLst/>
          </a:prstGeom>
        </p:spPr>
      </p:pic>
      <p:sp>
        <p:nvSpPr>
          <p:cNvPr id="3" name="TextBox 2">
            <a:extLst>
              <a:ext uri="{FF2B5EF4-FFF2-40B4-BE49-F238E27FC236}">
                <a16:creationId xmlns:a16="http://schemas.microsoft.com/office/drawing/2014/main" id="{0CAAE4CC-634A-25D4-8DD5-2E94DA8FBA80}"/>
              </a:ext>
            </a:extLst>
          </p:cNvPr>
          <p:cNvSpPr txBox="1"/>
          <p:nvPr/>
        </p:nvSpPr>
        <p:spPr>
          <a:xfrm>
            <a:off x="9512227" y="6024812"/>
            <a:ext cx="1532492" cy="738664"/>
          </a:xfrm>
          <a:prstGeom prst="rect">
            <a:avLst/>
          </a:prstGeom>
          <a:solidFill>
            <a:srgbClr val="007C91"/>
          </a:solidFill>
        </p:spPr>
        <p:txBody>
          <a:bodyPr wrap="square" rtlCol="0">
            <a:spAutoFit/>
          </a:bodyPr>
          <a:lstStyle/>
          <a:p>
            <a:r>
              <a:rPr lang="en-GB" sz="1400" b="1" dirty="0">
                <a:solidFill>
                  <a:schemeClr val="bg1"/>
                </a:solidFill>
              </a:rPr>
              <a:t>Product code: 2023007  </a:t>
            </a:r>
          </a:p>
          <a:p>
            <a:r>
              <a:rPr lang="en-GB" sz="1400" b="1" dirty="0">
                <a:solidFill>
                  <a:schemeClr val="bg1"/>
                </a:solidFill>
              </a:rPr>
              <a:t>Download only</a:t>
            </a:r>
          </a:p>
        </p:txBody>
      </p:sp>
    </p:spTree>
    <p:extLst>
      <p:ext uri="{BB962C8B-B14F-4D97-AF65-F5344CB8AC3E}">
        <p14:creationId xmlns:p14="http://schemas.microsoft.com/office/powerpoint/2010/main" val="391008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Resources to support the children’s flu programme - HCP</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CA77CFD9-24A2-4315-B730-E941161B2F83}"/>
              </a:ext>
            </a:extLst>
          </p:cNvPr>
          <p:cNvSpPr txBox="1"/>
          <p:nvPr/>
        </p:nvSpPr>
        <p:spPr>
          <a:xfrm>
            <a:off x="3314297" y="6311532"/>
            <a:ext cx="5931636" cy="492443"/>
          </a:xfrm>
          <a:prstGeom prst="rect">
            <a:avLst/>
          </a:prstGeom>
          <a:noFill/>
        </p:spPr>
        <p:txBody>
          <a:bodyPr wrap="square">
            <a:spAutoFit/>
          </a:bodyPr>
          <a:lstStyle/>
          <a:p>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www.gov.uk/government/publications/which-flu-vaccine-should-children-have</a:t>
            </a: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en-GB" sz="1200" dirty="0">
              <a:solidFill>
                <a:srgbClr val="007C91"/>
              </a:solidFill>
            </a:endParaRPr>
          </a:p>
        </p:txBody>
      </p:sp>
      <p:pic>
        <p:nvPicPr>
          <p:cNvPr id="4" name="Picture 3">
            <a:extLst>
              <a:ext uri="{FF2B5EF4-FFF2-40B4-BE49-F238E27FC236}">
                <a16:creationId xmlns:a16="http://schemas.microsoft.com/office/drawing/2014/main" id="{D4F76F78-9FFF-0D77-34F4-2C860D15C0E0}"/>
              </a:ext>
            </a:extLst>
          </p:cNvPr>
          <p:cNvPicPr>
            <a:picLocks noChangeAspect="1"/>
          </p:cNvPicPr>
          <p:nvPr/>
        </p:nvPicPr>
        <p:blipFill>
          <a:blip r:embed="rId4"/>
          <a:stretch>
            <a:fillRect/>
          </a:stretch>
        </p:blipFill>
        <p:spPr>
          <a:xfrm>
            <a:off x="2217097" y="874444"/>
            <a:ext cx="7462162" cy="5301231"/>
          </a:xfrm>
          <a:prstGeom prst="rect">
            <a:avLst/>
          </a:prstGeom>
        </p:spPr>
      </p:pic>
      <p:sp>
        <p:nvSpPr>
          <p:cNvPr id="7" name="TextBox 6">
            <a:extLst>
              <a:ext uri="{FF2B5EF4-FFF2-40B4-BE49-F238E27FC236}">
                <a16:creationId xmlns:a16="http://schemas.microsoft.com/office/drawing/2014/main" id="{D529D67A-D4C5-5684-04F9-BFF84B660C1F}"/>
              </a:ext>
            </a:extLst>
          </p:cNvPr>
          <p:cNvSpPr txBox="1"/>
          <p:nvPr/>
        </p:nvSpPr>
        <p:spPr>
          <a:xfrm>
            <a:off x="9679259" y="5572868"/>
            <a:ext cx="1587245" cy="738664"/>
          </a:xfrm>
          <a:prstGeom prst="rect">
            <a:avLst/>
          </a:prstGeom>
          <a:solidFill>
            <a:srgbClr val="007C91"/>
          </a:solidFill>
        </p:spPr>
        <p:txBody>
          <a:bodyPr wrap="square" rtlCol="0">
            <a:spAutoFit/>
          </a:bodyPr>
          <a:lstStyle/>
          <a:p>
            <a:r>
              <a:rPr lang="en-GB" sz="1400" b="1" dirty="0">
                <a:solidFill>
                  <a:schemeClr val="bg1"/>
                </a:solidFill>
              </a:rPr>
              <a:t>Product code: 2023232</a:t>
            </a:r>
          </a:p>
          <a:p>
            <a:r>
              <a:rPr lang="en-GB" sz="1400" b="1" dirty="0">
                <a:solidFill>
                  <a:schemeClr val="bg1"/>
                </a:solidFill>
              </a:rPr>
              <a:t>Download only</a:t>
            </a:r>
          </a:p>
        </p:txBody>
      </p:sp>
    </p:spTree>
    <p:extLst>
      <p:ext uri="{BB962C8B-B14F-4D97-AF65-F5344CB8AC3E}">
        <p14:creationId xmlns:p14="http://schemas.microsoft.com/office/powerpoint/2010/main" val="958959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Patient Group Directions (PGDs) and national protocol </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1191C026-C43E-4505-B8DF-07FC7EE3FABF}"/>
              </a:ext>
            </a:extLst>
          </p:cNvPr>
          <p:cNvSpPr txBox="1"/>
          <p:nvPr/>
        </p:nvSpPr>
        <p:spPr>
          <a:xfrm>
            <a:off x="609670" y="5449732"/>
            <a:ext cx="3577137" cy="772263"/>
          </a:xfrm>
          <a:prstGeom prst="rect">
            <a:avLst/>
          </a:prstGeom>
          <a:noFill/>
        </p:spPr>
        <p:txBody>
          <a:bodyPr wrap="square">
            <a:spAutoFit/>
          </a:bodyPr>
          <a:lstStyle/>
          <a:p>
            <a:pPr>
              <a:lnSpc>
                <a:spcPct val="107000"/>
              </a:lnSpc>
              <a:spcAft>
                <a:spcPts val="800"/>
              </a:spcAft>
            </a:pPr>
            <a:r>
              <a:rPr lang="en-GB" sz="1400" dirty="0">
                <a:solidFill>
                  <a:srgbClr val="007C9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www.gov.uk/government/publications/intramuscular-inactivated-influenza-vaccine-patient-group-direction-pgd-template</a:t>
            </a:r>
            <a:endParaRPr lang="en-GB" sz="1400" dirty="0">
              <a:solidFill>
                <a:srgbClr val="007C9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CE2755CD-521A-4AC4-8A13-3C047A7DE628}"/>
              </a:ext>
            </a:extLst>
          </p:cNvPr>
          <p:cNvSpPr txBox="1"/>
          <p:nvPr/>
        </p:nvSpPr>
        <p:spPr>
          <a:xfrm>
            <a:off x="4342540" y="5411295"/>
            <a:ext cx="3700441" cy="773673"/>
          </a:xfrm>
          <a:prstGeom prst="rect">
            <a:avLst/>
          </a:prstGeom>
          <a:noFill/>
        </p:spPr>
        <p:txBody>
          <a:bodyPr wrap="square">
            <a:spAutoFit/>
          </a:bodyPr>
          <a:lstStyle/>
          <a:p>
            <a:pPr>
              <a:lnSpc>
                <a:spcPct val="107000"/>
              </a:lnSpc>
              <a:spcAft>
                <a:spcPts val="800"/>
              </a:spcAft>
            </a:pPr>
            <a:r>
              <a:rPr lang="en-GB" sz="1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www.gov.uk/government/publications/influenza-vaccine-fluenz-tetra-patient-group-direction-pgd-template</a:t>
            </a: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5113ADF8-3D76-4C8E-B3A9-34AE8040E559}"/>
              </a:ext>
            </a:extLst>
          </p:cNvPr>
          <p:cNvSpPr txBox="1"/>
          <p:nvPr/>
        </p:nvSpPr>
        <p:spPr>
          <a:xfrm>
            <a:off x="8387472" y="5396760"/>
            <a:ext cx="3678147" cy="523220"/>
          </a:xfrm>
          <a:prstGeom prst="rect">
            <a:avLst/>
          </a:prstGeom>
          <a:noFill/>
        </p:spPr>
        <p:txBody>
          <a:bodyPr wrap="square">
            <a:spAutoFit/>
          </a:bodyPr>
          <a:lstStyle/>
          <a:p>
            <a:r>
              <a:rPr lang="en-GB" sz="1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www.gov.uk/government/publications/national-protocol-for-inactivated-influenza-vaccine</a:t>
            </a:r>
            <a:endParaRPr lang="en-GB" sz="1400" dirty="0">
              <a:solidFill>
                <a:srgbClr val="007C91"/>
              </a:solidFill>
            </a:endParaRPr>
          </a:p>
        </p:txBody>
      </p:sp>
      <p:sp>
        <p:nvSpPr>
          <p:cNvPr id="12" name="TextBox 11">
            <a:extLst>
              <a:ext uri="{FF2B5EF4-FFF2-40B4-BE49-F238E27FC236}">
                <a16:creationId xmlns:a16="http://schemas.microsoft.com/office/drawing/2014/main" id="{1641BE4B-E0FA-4847-A90F-FED0F091104C}"/>
              </a:ext>
            </a:extLst>
          </p:cNvPr>
          <p:cNvSpPr txBox="1"/>
          <p:nvPr/>
        </p:nvSpPr>
        <p:spPr>
          <a:xfrm>
            <a:off x="873658" y="716075"/>
            <a:ext cx="3300578" cy="375552"/>
          </a:xfrm>
          <a:prstGeom prst="rect">
            <a:avLst/>
          </a:prstGeom>
          <a:noFill/>
        </p:spPr>
        <p:txBody>
          <a:bodyPr wrap="square">
            <a:spAutoFit/>
          </a:bodyPr>
          <a:lstStyle/>
          <a:p>
            <a:pPr>
              <a:lnSpc>
                <a:spcPct val="107000"/>
              </a:lnSpc>
              <a:spcAft>
                <a:spcPts val="800"/>
              </a:spcAft>
            </a:pPr>
            <a:r>
              <a:rPr lang="en-GB" sz="1800" b="1"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IIV PGD</a:t>
            </a:r>
          </a:p>
        </p:txBody>
      </p:sp>
      <p:sp>
        <p:nvSpPr>
          <p:cNvPr id="13" name="TextBox 12">
            <a:extLst>
              <a:ext uri="{FF2B5EF4-FFF2-40B4-BE49-F238E27FC236}">
                <a16:creationId xmlns:a16="http://schemas.microsoft.com/office/drawing/2014/main" id="{A72419F8-1A17-4989-B39D-3573E1063FE8}"/>
              </a:ext>
            </a:extLst>
          </p:cNvPr>
          <p:cNvSpPr txBox="1"/>
          <p:nvPr/>
        </p:nvSpPr>
        <p:spPr>
          <a:xfrm>
            <a:off x="4342540" y="749991"/>
            <a:ext cx="3300578" cy="375552"/>
          </a:xfrm>
          <a:prstGeom prst="rect">
            <a:avLst/>
          </a:prstGeom>
          <a:noFill/>
        </p:spPr>
        <p:txBody>
          <a:bodyPr wrap="square">
            <a:spAutoFit/>
          </a:bodyPr>
          <a:lstStyle/>
          <a:p>
            <a:pPr>
              <a:lnSpc>
                <a:spcPct val="107000"/>
              </a:lnSpc>
              <a:spcAft>
                <a:spcPts val="800"/>
              </a:spcAft>
            </a:pPr>
            <a:r>
              <a:rPr lang="en-GB" sz="1800" b="1"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LAIV PGD</a:t>
            </a:r>
          </a:p>
        </p:txBody>
      </p:sp>
      <p:sp>
        <p:nvSpPr>
          <p:cNvPr id="15" name="TextBox 14">
            <a:extLst>
              <a:ext uri="{FF2B5EF4-FFF2-40B4-BE49-F238E27FC236}">
                <a16:creationId xmlns:a16="http://schemas.microsoft.com/office/drawing/2014/main" id="{FE42CBA2-DD08-4F4E-8BEF-2491A0507820}"/>
              </a:ext>
            </a:extLst>
          </p:cNvPr>
          <p:cNvSpPr txBox="1"/>
          <p:nvPr/>
        </p:nvSpPr>
        <p:spPr>
          <a:xfrm>
            <a:off x="8387472" y="704859"/>
            <a:ext cx="2378875" cy="375552"/>
          </a:xfrm>
          <a:prstGeom prst="rect">
            <a:avLst/>
          </a:prstGeom>
          <a:noFill/>
        </p:spPr>
        <p:txBody>
          <a:bodyPr wrap="square">
            <a:spAutoFit/>
          </a:bodyPr>
          <a:lstStyle/>
          <a:p>
            <a:pPr>
              <a:lnSpc>
                <a:spcPct val="107000"/>
              </a:lnSpc>
              <a:spcAft>
                <a:spcPts val="800"/>
              </a:spcAft>
            </a:pPr>
            <a:r>
              <a:rPr lang="en-GB" sz="1800" b="1"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National Protocol</a:t>
            </a:r>
          </a:p>
        </p:txBody>
      </p:sp>
      <p:pic>
        <p:nvPicPr>
          <p:cNvPr id="6" name="Picture 5">
            <a:extLst>
              <a:ext uri="{FF2B5EF4-FFF2-40B4-BE49-F238E27FC236}">
                <a16:creationId xmlns:a16="http://schemas.microsoft.com/office/drawing/2014/main" id="{563F78F6-11A7-9DCF-9A03-B5A5C5755F2B}"/>
              </a:ext>
            </a:extLst>
          </p:cNvPr>
          <p:cNvPicPr>
            <a:picLocks noChangeAspect="1"/>
          </p:cNvPicPr>
          <p:nvPr/>
        </p:nvPicPr>
        <p:blipFill>
          <a:blip r:embed="rId5"/>
          <a:stretch>
            <a:fillRect/>
          </a:stretch>
        </p:blipFill>
        <p:spPr>
          <a:xfrm>
            <a:off x="776020" y="1053432"/>
            <a:ext cx="3134575" cy="4437468"/>
          </a:xfrm>
          <a:prstGeom prst="rect">
            <a:avLst/>
          </a:prstGeom>
        </p:spPr>
      </p:pic>
      <p:pic>
        <p:nvPicPr>
          <p:cNvPr id="8" name="Picture 7">
            <a:extLst>
              <a:ext uri="{FF2B5EF4-FFF2-40B4-BE49-F238E27FC236}">
                <a16:creationId xmlns:a16="http://schemas.microsoft.com/office/drawing/2014/main" id="{EFBA7512-D69E-803C-7477-735FAFAAEFE2}"/>
              </a:ext>
            </a:extLst>
          </p:cNvPr>
          <p:cNvPicPr>
            <a:picLocks noChangeAspect="1"/>
          </p:cNvPicPr>
          <p:nvPr/>
        </p:nvPicPr>
        <p:blipFill>
          <a:blip r:embed="rId6"/>
          <a:stretch>
            <a:fillRect/>
          </a:stretch>
        </p:blipFill>
        <p:spPr>
          <a:xfrm>
            <a:off x="8379589" y="1091627"/>
            <a:ext cx="3036391" cy="4356562"/>
          </a:xfrm>
          <a:prstGeom prst="rect">
            <a:avLst/>
          </a:prstGeom>
        </p:spPr>
      </p:pic>
      <p:pic>
        <p:nvPicPr>
          <p:cNvPr id="17" name="Picture 16">
            <a:extLst>
              <a:ext uri="{FF2B5EF4-FFF2-40B4-BE49-F238E27FC236}">
                <a16:creationId xmlns:a16="http://schemas.microsoft.com/office/drawing/2014/main" id="{1D694CF5-60D1-3A89-BB44-C523416A2530}"/>
              </a:ext>
            </a:extLst>
          </p:cNvPr>
          <p:cNvPicPr>
            <a:picLocks noChangeAspect="1"/>
          </p:cNvPicPr>
          <p:nvPr/>
        </p:nvPicPr>
        <p:blipFill>
          <a:blip r:embed="rId7"/>
          <a:stretch>
            <a:fillRect/>
          </a:stretch>
        </p:blipFill>
        <p:spPr>
          <a:xfrm>
            <a:off x="4329969" y="1053432"/>
            <a:ext cx="3178337" cy="4437468"/>
          </a:xfrm>
          <a:prstGeom prst="rect">
            <a:avLst/>
          </a:prstGeom>
        </p:spPr>
      </p:pic>
    </p:spTree>
    <p:extLst>
      <p:ext uri="{BB962C8B-B14F-4D97-AF65-F5344CB8AC3E}">
        <p14:creationId xmlns:p14="http://schemas.microsoft.com/office/powerpoint/2010/main" val="654576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5CCDE70-F8FF-4736-85B4-B2FE64F1DEF0}"/>
              </a:ext>
            </a:extLst>
          </p:cNvPr>
          <p:cNvSpPr>
            <a:spLocks noGrp="1"/>
          </p:cNvSpPr>
          <p:nvPr>
            <p:ph type="ftr" sz="quarter" idx="10"/>
          </p:nvPr>
        </p:nvSpPr>
        <p:spPr/>
        <p:txBody>
          <a:bodyPr/>
          <a:lstStyle/>
          <a:p>
            <a:r>
              <a:rPr lang="en-GB" dirty="0"/>
              <a:t>Annual flu programme resources 2023/24</a:t>
            </a:r>
            <a:endParaRPr lang="en-GB" sz="1400" dirty="0"/>
          </a:p>
          <a:p>
            <a:endParaRPr lang="en-GB" sz="1400" dirty="0"/>
          </a:p>
        </p:txBody>
      </p:sp>
      <p:sp>
        <p:nvSpPr>
          <p:cNvPr id="5" name="Slide Number Placeholder 4">
            <a:extLst>
              <a:ext uri="{FF2B5EF4-FFF2-40B4-BE49-F238E27FC236}">
                <a16:creationId xmlns:a16="http://schemas.microsoft.com/office/drawing/2014/main" id="{EB579BC0-F3B2-4CD4-AD23-37BC486BE9B6}"/>
              </a:ext>
            </a:extLst>
          </p:cNvPr>
          <p:cNvSpPr>
            <a:spLocks noGrp="1"/>
          </p:cNvSpPr>
          <p:nvPr>
            <p:ph type="sldNum" sz="quarter" idx="11"/>
          </p:nvPr>
        </p:nvSpPr>
        <p:spPr/>
        <p:txBody>
          <a:bodyPr/>
          <a:lstStyle/>
          <a:p>
            <a:fld id="{344369E4-5DE7-46E5-874E-4FD437973785}" type="slidenum">
              <a:rPr lang="en-GB" smtClean="0"/>
              <a:pPr/>
              <a:t>15</a:t>
            </a:fld>
            <a:endParaRPr lang="en-GB" sz="1400" dirty="0"/>
          </a:p>
        </p:txBody>
      </p:sp>
      <p:sp>
        <p:nvSpPr>
          <p:cNvPr id="9" name="TextBox 8">
            <a:extLst>
              <a:ext uri="{FF2B5EF4-FFF2-40B4-BE49-F238E27FC236}">
                <a16:creationId xmlns:a16="http://schemas.microsoft.com/office/drawing/2014/main" id="{C8D6E626-C63E-456C-8BDB-E8EA9BF59677}"/>
              </a:ext>
            </a:extLst>
          </p:cNvPr>
          <p:cNvSpPr txBox="1"/>
          <p:nvPr/>
        </p:nvSpPr>
        <p:spPr>
          <a:xfrm>
            <a:off x="593802" y="115224"/>
            <a:ext cx="11460665" cy="1200329"/>
          </a:xfrm>
          <a:prstGeom prst="rect">
            <a:avLst/>
          </a:prstGeom>
          <a:noFill/>
        </p:spPr>
        <p:txBody>
          <a:bodyPr wrap="square">
            <a:spAutoFit/>
          </a:bodyPr>
          <a:lstStyle/>
          <a:p>
            <a:r>
              <a:rPr kumimoji="0" lang="en-GB" sz="3600" b="0" i="0" u="none" strike="noStrike" kern="1200" cap="none" spc="0" normalizeH="0" baseline="0" noProof="0" dirty="0">
                <a:ln>
                  <a:noFill/>
                </a:ln>
                <a:solidFill>
                  <a:srgbClr val="007C91"/>
                </a:solidFill>
                <a:effectLst/>
                <a:uLnTx/>
                <a:uFillTx/>
                <a:latin typeface="Calibri" panose="020F0502020204030204" pitchFamily="34" charset="0"/>
                <a:ea typeface="+mj-ea"/>
                <a:cs typeface="Calibri" panose="020F0502020204030204" pitchFamily="34" charset="0"/>
              </a:rPr>
              <a:t>| </a:t>
            </a:r>
            <a:r>
              <a:rPr lang="en-GB" sz="3600" dirty="0">
                <a:solidFill>
                  <a:srgbClr val="007C91"/>
                </a:solidFill>
                <a:latin typeface="Calibri" panose="020F0502020204030204" pitchFamily="34" charset="0"/>
                <a:cs typeface="Calibri" panose="020F0502020204030204" pitchFamily="34" charset="0"/>
              </a:rPr>
              <a:t>Written Instruction for the administration of seasonal ‘flu vaccination</a:t>
            </a:r>
          </a:p>
        </p:txBody>
      </p:sp>
      <p:pic>
        <p:nvPicPr>
          <p:cNvPr id="3" name="Picture 2">
            <a:extLst>
              <a:ext uri="{FF2B5EF4-FFF2-40B4-BE49-F238E27FC236}">
                <a16:creationId xmlns:a16="http://schemas.microsoft.com/office/drawing/2014/main" id="{66093076-7E00-BDC4-48B8-6623772F6875}"/>
              </a:ext>
            </a:extLst>
          </p:cNvPr>
          <p:cNvPicPr>
            <a:picLocks noChangeAspect="1"/>
          </p:cNvPicPr>
          <p:nvPr/>
        </p:nvPicPr>
        <p:blipFill>
          <a:blip r:embed="rId3"/>
          <a:stretch>
            <a:fillRect/>
          </a:stretch>
        </p:blipFill>
        <p:spPr>
          <a:xfrm>
            <a:off x="4472978" y="978354"/>
            <a:ext cx="6372828" cy="5154813"/>
          </a:xfrm>
          <a:prstGeom prst="rect">
            <a:avLst/>
          </a:prstGeom>
        </p:spPr>
      </p:pic>
      <p:sp>
        <p:nvSpPr>
          <p:cNvPr id="6" name="TextBox 5">
            <a:extLst>
              <a:ext uri="{FF2B5EF4-FFF2-40B4-BE49-F238E27FC236}">
                <a16:creationId xmlns:a16="http://schemas.microsoft.com/office/drawing/2014/main" id="{240C0E95-67FA-43EF-A67F-5763F79BA071}"/>
              </a:ext>
            </a:extLst>
          </p:cNvPr>
          <p:cNvSpPr txBox="1"/>
          <p:nvPr/>
        </p:nvSpPr>
        <p:spPr>
          <a:xfrm>
            <a:off x="501805" y="3169630"/>
            <a:ext cx="4059044" cy="543162"/>
          </a:xfrm>
          <a:prstGeom prst="rect">
            <a:avLst/>
          </a:prstGeom>
          <a:noFill/>
        </p:spPr>
        <p:txBody>
          <a:bodyPr wrap="square">
            <a:spAutoFit/>
          </a:bodyPr>
          <a:lstStyle/>
          <a:p>
            <a:pPr>
              <a:lnSpc>
                <a:spcPct val="107000"/>
              </a:lnSpc>
              <a:spcAft>
                <a:spcPts val="800"/>
              </a:spcAft>
            </a:pPr>
            <a:r>
              <a:rPr lang="en-GB" sz="1400" dirty="0">
                <a:solidFill>
                  <a:srgbClr val="007C9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https://www.sps.nhs.uk/articles/using-written-instructions-for-seasonal-flu-vaccination/</a:t>
            </a:r>
            <a:r>
              <a:rPr lang="en-GB" sz="1400" dirty="0">
                <a:solidFill>
                  <a:srgbClr val="007C91"/>
                </a:solidFill>
                <a:latin typeface="Calibri" panose="020F0502020204030204" pitchFamily="34" charset="0"/>
                <a:cs typeface="Calibri" panose="020F0502020204030204" pitchFamily="34" charset="0"/>
              </a:rPr>
              <a:t> </a:t>
            </a:r>
            <a:endParaRPr lang="en-GB" sz="1400" dirty="0">
              <a:solidFill>
                <a:srgbClr val="007C9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2213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C6F3E-8A2E-FC29-7A16-FBD6D16F1000}"/>
              </a:ext>
            </a:extLst>
          </p:cNvPr>
          <p:cNvSpPr>
            <a:spLocks noGrp="1"/>
          </p:cNvSpPr>
          <p:nvPr>
            <p:ph type="title"/>
          </p:nvPr>
        </p:nvSpPr>
        <p:spPr/>
        <p:txBody>
          <a:bodyPr>
            <a:normAutofit fontScale="90000"/>
          </a:bodyPr>
          <a:lstStyle/>
          <a:p>
            <a:r>
              <a:rPr lang="en-GB" dirty="0">
                <a:latin typeface="Calibri" panose="020F0502020204030204" pitchFamily="34" charset="0"/>
                <a:cs typeface="Calibri" panose="020F0502020204030204" pitchFamily="34" charset="0"/>
              </a:rPr>
              <a:t>General Practice best practice guidance: Increasing flu immunisation uptake amongst pre-school children </a:t>
            </a:r>
            <a:br>
              <a:rPr lang="en-GB" dirty="0">
                <a:highlight>
                  <a:srgbClr val="FFFF00"/>
                </a:highlight>
              </a:rPr>
            </a:br>
            <a:br>
              <a:rPr lang="en-GB" sz="40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highlight>
                <a:srgbClr val="FFFF00"/>
              </a:highlight>
            </a:endParaRPr>
          </a:p>
        </p:txBody>
      </p:sp>
      <p:sp>
        <p:nvSpPr>
          <p:cNvPr id="3" name="Content Placeholder 2">
            <a:extLst>
              <a:ext uri="{FF2B5EF4-FFF2-40B4-BE49-F238E27FC236}">
                <a16:creationId xmlns:a16="http://schemas.microsoft.com/office/drawing/2014/main" id="{88D71DAF-7148-E121-ADFE-94F53C319C9D}"/>
              </a:ext>
            </a:extLst>
          </p:cNvPr>
          <p:cNvSpPr>
            <a:spLocks noGrp="1"/>
          </p:cNvSpPr>
          <p:nvPr>
            <p:ph sz="half" idx="1"/>
          </p:nvPr>
        </p:nvSpPr>
        <p:spPr/>
        <p:txBody>
          <a:bodyPr/>
          <a:lstStyle/>
          <a:p>
            <a:endParaRPr lang="en-GB" dirty="0">
              <a:highlight>
                <a:srgbClr val="FFFF00"/>
              </a:highlight>
            </a:endParaRPr>
          </a:p>
          <a:p>
            <a:endParaRPr lang="en-GB" dirty="0">
              <a:highlight>
                <a:srgbClr val="FFFF00"/>
              </a:highlight>
            </a:endParaRPr>
          </a:p>
          <a:p>
            <a:endParaRPr lang="en-GB" dirty="0">
              <a:highlight>
                <a:srgbClr val="FFFF00"/>
              </a:highlight>
            </a:endParaRPr>
          </a:p>
          <a:p>
            <a:endParaRPr lang="en-GB" dirty="0">
              <a:highlight>
                <a:srgbClr val="FFFF00"/>
              </a:highlight>
            </a:endParaRPr>
          </a:p>
          <a:p>
            <a:endParaRPr lang="en-GB" dirty="0">
              <a:highlight>
                <a:srgbClr val="FFFF00"/>
              </a:highlight>
            </a:endParaRPr>
          </a:p>
          <a:p>
            <a:endParaRPr lang="en-GB" dirty="0">
              <a:highlight>
                <a:srgbClr val="FFFF00"/>
              </a:highlight>
            </a:endParaRPr>
          </a:p>
          <a:p>
            <a:endParaRPr lang="en-GB" dirty="0">
              <a:highlight>
                <a:srgbClr val="FFFF00"/>
              </a:highlight>
            </a:endParaRPr>
          </a:p>
          <a:p>
            <a:pPr marL="0" indent="0">
              <a:buNone/>
            </a:pPr>
            <a:endParaRPr lang="en-GB" dirty="0">
              <a:highlight>
                <a:srgbClr val="FFFF00"/>
              </a:highlight>
            </a:endParaRPr>
          </a:p>
        </p:txBody>
      </p:sp>
      <p:sp>
        <p:nvSpPr>
          <p:cNvPr id="6" name="Content Placeholder 5">
            <a:extLst>
              <a:ext uri="{FF2B5EF4-FFF2-40B4-BE49-F238E27FC236}">
                <a16:creationId xmlns:a16="http://schemas.microsoft.com/office/drawing/2014/main" id="{ADBA23DB-31FD-1A81-37FF-AFA5B04D8B53}"/>
              </a:ext>
            </a:extLst>
          </p:cNvPr>
          <p:cNvSpPr>
            <a:spLocks noGrp="1"/>
          </p:cNvSpPr>
          <p:nvPr>
            <p:ph sz="half" idx="2"/>
          </p:nvPr>
        </p:nvSpPr>
        <p:spPr>
          <a:xfrm>
            <a:off x="6316038" y="3079072"/>
            <a:ext cx="5181600" cy="1287445"/>
          </a:xfrm>
        </p:spPr>
        <p:txBody>
          <a:bodyPr/>
          <a:lstStyle/>
          <a:p>
            <a:pPr marL="0" indent="0">
              <a:buNone/>
            </a:pPr>
            <a:r>
              <a:rPr lang="en-GB" sz="1800" u="sng" dirty="0">
                <a:solidFill>
                  <a:srgbClr val="007C91"/>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www.gov.uk/government/publications/flu-vaccine-best-practice-guide-for-gps</a:t>
            </a:r>
            <a:endParaRPr lang="en-GB" sz="1800" u="sng" dirty="0">
              <a:solidFill>
                <a:srgbClr val="007C91"/>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p:txBody>
      </p:sp>
      <p:sp>
        <p:nvSpPr>
          <p:cNvPr id="5" name="Slide Number Placeholder 4">
            <a:extLst>
              <a:ext uri="{FF2B5EF4-FFF2-40B4-BE49-F238E27FC236}">
                <a16:creationId xmlns:a16="http://schemas.microsoft.com/office/drawing/2014/main" id="{C17FCC0A-3349-7EB2-9A46-099E23E5D085}"/>
              </a:ext>
            </a:extLst>
          </p:cNvPr>
          <p:cNvSpPr>
            <a:spLocks noGrp="1"/>
          </p:cNvSpPr>
          <p:nvPr>
            <p:ph type="sldNum" sz="quarter" idx="11"/>
          </p:nvPr>
        </p:nvSpPr>
        <p:spPr/>
        <p:txBody>
          <a:bodyPr/>
          <a:lstStyle/>
          <a:p>
            <a:fld id="{344369E4-5DE7-46E5-874E-4FD437973785}" type="slidenum">
              <a:rPr lang="en-GB" smtClean="0"/>
              <a:pPr/>
              <a:t>16</a:t>
            </a:fld>
            <a:endParaRPr lang="en-GB" sz="1400" dirty="0"/>
          </a:p>
        </p:txBody>
      </p:sp>
      <p:pic>
        <p:nvPicPr>
          <p:cNvPr id="8" name="Picture 7">
            <a:extLst>
              <a:ext uri="{FF2B5EF4-FFF2-40B4-BE49-F238E27FC236}">
                <a16:creationId xmlns:a16="http://schemas.microsoft.com/office/drawing/2014/main" id="{D44A08B0-74EF-4B9C-D3D8-47200926243E}"/>
              </a:ext>
            </a:extLst>
          </p:cNvPr>
          <p:cNvPicPr>
            <a:picLocks noChangeAspect="1"/>
          </p:cNvPicPr>
          <p:nvPr/>
        </p:nvPicPr>
        <p:blipFill>
          <a:blip r:embed="rId3"/>
          <a:stretch>
            <a:fillRect/>
          </a:stretch>
        </p:blipFill>
        <p:spPr>
          <a:xfrm>
            <a:off x="830277" y="1153110"/>
            <a:ext cx="4041775" cy="5285740"/>
          </a:xfrm>
          <a:prstGeom prst="rect">
            <a:avLst/>
          </a:prstGeom>
        </p:spPr>
      </p:pic>
      <p:sp>
        <p:nvSpPr>
          <p:cNvPr id="9" name="TextBox 8">
            <a:extLst>
              <a:ext uri="{FF2B5EF4-FFF2-40B4-BE49-F238E27FC236}">
                <a16:creationId xmlns:a16="http://schemas.microsoft.com/office/drawing/2014/main" id="{807009FF-E474-E01E-1767-03BDE90C2B0F}"/>
              </a:ext>
            </a:extLst>
          </p:cNvPr>
          <p:cNvSpPr txBox="1"/>
          <p:nvPr/>
        </p:nvSpPr>
        <p:spPr>
          <a:xfrm>
            <a:off x="4975368" y="5792519"/>
            <a:ext cx="1545576" cy="646331"/>
          </a:xfrm>
          <a:prstGeom prst="rect">
            <a:avLst/>
          </a:prstGeom>
          <a:solidFill>
            <a:srgbClr val="007C91"/>
          </a:solidFill>
        </p:spPr>
        <p:txBody>
          <a:bodyPr wrap="square" rtlCol="0">
            <a:spAutoFit/>
          </a:bodyPr>
          <a:lstStyle/>
          <a:p>
            <a:r>
              <a:rPr lang="en-GB" sz="1200" b="1" dirty="0">
                <a:solidFill>
                  <a:schemeClr val="bg1"/>
                </a:solidFill>
              </a:rPr>
              <a:t>Product code:</a:t>
            </a:r>
            <a:br>
              <a:rPr lang="en-GB" sz="1200" b="1" dirty="0">
                <a:solidFill>
                  <a:schemeClr val="bg1"/>
                </a:solidFill>
              </a:rPr>
            </a:br>
            <a:r>
              <a:rPr lang="en-GB" sz="1200" b="1" dirty="0">
                <a:solidFill>
                  <a:schemeClr val="bg1"/>
                </a:solidFill>
              </a:rPr>
              <a:t>TBC</a:t>
            </a:r>
          </a:p>
          <a:p>
            <a:r>
              <a:rPr lang="en-GB" sz="1200" b="1" dirty="0">
                <a:solidFill>
                  <a:schemeClr val="bg1"/>
                </a:solidFill>
              </a:rPr>
              <a:t>Download only</a:t>
            </a:r>
          </a:p>
        </p:txBody>
      </p:sp>
    </p:spTree>
    <p:extLst>
      <p:ext uri="{BB962C8B-B14F-4D97-AF65-F5344CB8AC3E}">
        <p14:creationId xmlns:p14="http://schemas.microsoft.com/office/powerpoint/2010/main" val="410537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6"/>
            <a:ext cx="11123856" cy="1135675"/>
          </a:xfrm>
        </p:spPr>
        <p:txBody>
          <a:bodyPr>
            <a:noAutofit/>
          </a:bodyPr>
          <a:lstStyle/>
          <a:p>
            <a:r>
              <a:rPr lang="en-GB" sz="3600" dirty="0">
                <a:latin typeface="Calibri" panose="020F0502020204030204" pitchFamily="34" charset="0"/>
                <a:cs typeface="Calibri" panose="020F0502020204030204" pitchFamily="34" charset="0"/>
              </a:rPr>
              <a:t>| </a:t>
            </a:r>
            <a:r>
              <a:rPr lang="en-GB" sz="3600" dirty="0">
                <a:highlight>
                  <a:srgbClr val="FFFF00"/>
                </a:highlight>
                <a:latin typeface="Calibri" panose="020F0502020204030204" pitchFamily="34" charset="0"/>
                <a:cs typeface="Calibri" panose="020F0502020204030204" pitchFamily="34" charset="0"/>
              </a:rPr>
              <a:t>Pre-school resources </a:t>
            </a:r>
            <a:br>
              <a:rPr lang="en-GB" sz="3600" dirty="0">
                <a:highlight>
                  <a:srgbClr val="FFFF00"/>
                </a:highlight>
                <a:latin typeface="Calibri" panose="020F0502020204030204" pitchFamily="34" charset="0"/>
                <a:cs typeface="Calibri" panose="020F0502020204030204" pitchFamily="34" charset="0"/>
              </a:rPr>
            </a:br>
            <a:r>
              <a:rPr lang="en-GB" sz="3600" dirty="0">
                <a:highlight>
                  <a:srgbClr val="FFFF00"/>
                </a:highlight>
                <a:latin typeface="Calibri" panose="020F0502020204030204" pitchFamily="34" charset="0"/>
                <a:cs typeface="Calibri" panose="020F0502020204030204" pitchFamily="34" charset="0"/>
              </a:rPr>
              <a:t>will be uploaded shortly </a:t>
            </a:r>
            <a:br>
              <a:rPr lang="en-GB" sz="3600" dirty="0">
                <a:highlight>
                  <a:srgbClr val="FFFF00"/>
                </a:highlight>
                <a:latin typeface="Calibri" panose="020F0502020204030204" pitchFamily="34" charset="0"/>
                <a:cs typeface="Calibri" panose="020F0502020204030204" pitchFamily="34" charset="0"/>
              </a:rPr>
            </a:br>
            <a:r>
              <a:rPr lang="en-GB" sz="3600" dirty="0">
                <a:highlight>
                  <a:srgbClr val="FFFF00"/>
                </a:highlight>
                <a:latin typeface="Calibri" panose="020F0502020204030204" pitchFamily="34" charset="0"/>
                <a:cs typeface="Calibri" panose="020F0502020204030204" pitchFamily="34" charset="0"/>
              </a:rPr>
              <a:t> </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60B4F5A9-B438-456D-AE83-55D4B03F037A}"/>
              </a:ext>
            </a:extLst>
          </p:cNvPr>
          <p:cNvSpPr txBox="1"/>
          <p:nvPr/>
        </p:nvSpPr>
        <p:spPr>
          <a:xfrm>
            <a:off x="2635557" y="2265204"/>
            <a:ext cx="298480" cy="584775"/>
          </a:xfrm>
          <a:prstGeom prst="rect">
            <a:avLst/>
          </a:prstGeom>
          <a:noFill/>
        </p:spPr>
        <p:txBody>
          <a:bodyPr wrap="none" rtlCol="0">
            <a:spAutoFit/>
          </a:bodyPr>
          <a:lstStyle/>
          <a:p>
            <a:r>
              <a:rPr lang="en-GB" sz="3200" dirty="0">
                <a:solidFill>
                  <a:srgbClr val="007C91"/>
                </a:solidFill>
              </a:rPr>
              <a:t> </a:t>
            </a:r>
          </a:p>
        </p:txBody>
      </p:sp>
      <p:sp>
        <p:nvSpPr>
          <p:cNvPr id="9" name="TextBox 8">
            <a:extLst>
              <a:ext uri="{FF2B5EF4-FFF2-40B4-BE49-F238E27FC236}">
                <a16:creationId xmlns:a16="http://schemas.microsoft.com/office/drawing/2014/main" id="{84CB3D46-E3B6-4E4F-9F1A-043BE1F5F076}"/>
              </a:ext>
            </a:extLst>
          </p:cNvPr>
          <p:cNvSpPr txBox="1"/>
          <p:nvPr/>
        </p:nvSpPr>
        <p:spPr>
          <a:xfrm>
            <a:off x="428795" y="6078144"/>
            <a:ext cx="4749597" cy="543162"/>
          </a:xfrm>
          <a:prstGeom prst="rect">
            <a:avLst/>
          </a:prstGeom>
          <a:noFill/>
        </p:spPr>
        <p:txBody>
          <a:bodyPr wrap="square">
            <a:spAutoFit/>
          </a:bodyPr>
          <a:lstStyle/>
          <a:p>
            <a:pPr>
              <a:lnSpc>
                <a:spcPct val="107000"/>
              </a:lnSpc>
              <a:spcAft>
                <a:spcPts val="800"/>
              </a:spcAft>
            </a:pPr>
            <a:r>
              <a:rPr lang="en-GB" sz="1400" dirty="0">
                <a:solidFill>
                  <a:srgbClr val="007C91"/>
                </a:solidFill>
                <a:effectLst/>
                <a:highlight>
                  <a:srgbClr val="FFFF00"/>
                </a:highligh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www.gov.uk/government/publications/flu-immunisation-for-early-years-settings-including-child-minders</a:t>
            </a:r>
            <a:r>
              <a:rPr lang="en-GB" sz="1400" dirty="0">
                <a:solidFill>
                  <a:srgbClr val="007C91"/>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p>
        </p:txBody>
      </p:sp>
      <p:sp>
        <p:nvSpPr>
          <p:cNvPr id="11" name="TextBox 10">
            <a:extLst>
              <a:ext uri="{FF2B5EF4-FFF2-40B4-BE49-F238E27FC236}">
                <a16:creationId xmlns:a16="http://schemas.microsoft.com/office/drawing/2014/main" id="{53F2C685-66FF-47FC-9535-A7EEBB1C40D9}"/>
              </a:ext>
            </a:extLst>
          </p:cNvPr>
          <p:cNvSpPr txBox="1"/>
          <p:nvPr/>
        </p:nvSpPr>
        <p:spPr>
          <a:xfrm>
            <a:off x="6526399" y="6022467"/>
            <a:ext cx="5428178" cy="543162"/>
          </a:xfrm>
          <a:prstGeom prst="rect">
            <a:avLst/>
          </a:prstGeom>
          <a:noFill/>
        </p:spPr>
        <p:txBody>
          <a:bodyPr wrap="square">
            <a:spAutoFit/>
          </a:bodyPr>
          <a:lstStyle/>
          <a:p>
            <a:pPr>
              <a:lnSpc>
                <a:spcPct val="107000"/>
              </a:lnSpc>
              <a:spcAft>
                <a:spcPts val="800"/>
              </a:spcAft>
            </a:pPr>
            <a:r>
              <a:rPr lang="en-GB" sz="1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www.gov.uk/government/publications/flu-vaccination-invitation-letter-template-for-children-aged-2-3-and-4-years</a:t>
            </a:r>
            <a:endParaRPr lang="en-GB" sz="1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1912CB70-C579-A81B-65C5-7211850DFAE2}"/>
              </a:ext>
            </a:extLst>
          </p:cNvPr>
          <p:cNvPicPr>
            <a:picLocks noChangeAspect="1"/>
          </p:cNvPicPr>
          <p:nvPr/>
        </p:nvPicPr>
        <p:blipFill>
          <a:blip r:embed="rId5"/>
          <a:stretch>
            <a:fillRect/>
          </a:stretch>
        </p:blipFill>
        <p:spPr>
          <a:xfrm>
            <a:off x="6592367" y="179417"/>
            <a:ext cx="4810414" cy="5843050"/>
          </a:xfrm>
          <a:prstGeom prst="rect">
            <a:avLst/>
          </a:prstGeom>
        </p:spPr>
      </p:pic>
      <p:sp>
        <p:nvSpPr>
          <p:cNvPr id="8" name="TextBox 7">
            <a:extLst>
              <a:ext uri="{FF2B5EF4-FFF2-40B4-BE49-F238E27FC236}">
                <a16:creationId xmlns:a16="http://schemas.microsoft.com/office/drawing/2014/main" id="{85BF7DA0-69B6-184F-B5AD-7313BB08E3AE}"/>
              </a:ext>
            </a:extLst>
          </p:cNvPr>
          <p:cNvSpPr txBox="1"/>
          <p:nvPr/>
        </p:nvSpPr>
        <p:spPr>
          <a:xfrm>
            <a:off x="4241019" y="5249144"/>
            <a:ext cx="1545576" cy="646331"/>
          </a:xfrm>
          <a:prstGeom prst="rect">
            <a:avLst/>
          </a:prstGeom>
          <a:solidFill>
            <a:srgbClr val="007C91"/>
          </a:solidFill>
        </p:spPr>
        <p:txBody>
          <a:bodyPr wrap="square" rtlCol="0">
            <a:spAutoFit/>
          </a:bodyPr>
          <a:lstStyle/>
          <a:p>
            <a:r>
              <a:rPr lang="en-GB" sz="1200" b="1" dirty="0">
                <a:solidFill>
                  <a:schemeClr val="bg1"/>
                </a:solidFill>
              </a:rPr>
              <a:t>Product code:</a:t>
            </a:r>
            <a:br>
              <a:rPr lang="en-GB" sz="1200" b="1" dirty="0">
                <a:solidFill>
                  <a:schemeClr val="bg1"/>
                </a:solidFill>
              </a:rPr>
            </a:br>
            <a:r>
              <a:rPr lang="en-GB" sz="1200" b="1" dirty="0">
                <a:solidFill>
                  <a:schemeClr val="bg1"/>
                </a:solidFill>
              </a:rPr>
              <a:t>TBC</a:t>
            </a:r>
          </a:p>
          <a:p>
            <a:r>
              <a:rPr lang="en-GB" sz="1200" b="1" dirty="0">
                <a:solidFill>
                  <a:schemeClr val="bg1"/>
                </a:solidFill>
              </a:rPr>
              <a:t>Download only</a:t>
            </a:r>
          </a:p>
        </p:txBody>
      </p:sp>
      <p:pic>
        <p:nvPicPr>
          <p:cNvPr id="4" name="Picture 3">
            <a:extLst>
              <a:ext uri="{FF2B5EF4-FFF2-40B4-BE49-F238E27FC236}">
                <a16:creationId xmlns:a16="http://schemas.microsoft.com/office/drawing/2014/main" id="{DB684D9F-2A3F-DB20-B967-F06BC29D2C3F}"/>
              </a:ext>
            </a:extLst>
          </p:cNvPr>
          <p:cNvPicPr>
            <a:picLocks noChangeAspect="1"/>
          </p:cNvPicPr>
          <p:nvPr/>
        </p:nvPicPr>
        <p:blipFill>
          <a:blip r:embed="rId6"/>
          <a:stretch>
            <a:fillRect/>
          </a:stretch>
        </p:blipFill>
        <p:spPr>
          <a:xfrm>
            <a:off x="688380" y="1269089"/>
            <a:ext cx="3442677" cy="4855058"/>
          </a:xfrm>
          <a:prstGeom prst="rect">
            <a:avLst/>
          </a:prstGeom>
        </p:spPr>
      </p:pic>
    </p:spTree>
    <p:extLst>
      <p:ext uri="{BB962C8B-B14F-4D97-AF65-F5344CB8AC3E}">
        <p14:creationId xmlns:p14="http://schemas.microsoft.com/office/powerpoint/2010/main" val="229939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a:t>
            </a:r>
            <a:r>
              <a:rPr lang="en-GB" sz="3600" dirty="0">
                <a:highlight>
                  <a:srgbClr val="FFFF00"/>
                </a:highlight>
                <a:latin typeface="Calibri" panose="020F0502020204030204" pitchFamily="34" charset="0"/>
                <a:cs typeface="Calibri" panose="020F0502020204030204" pitchFamily="34" charset="0"/>
              </a:rPr>
              <a:t>Social care resources – will be available shortly </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60B4F5A9-B438-456D-AE83-55D4B03F037A}"/>
              </a:ext>
            </a:extLst>
          </p:cNvPr>
          <p:cNvSpPr txBox="1"/>
          <p:nvPr/>
        </p:nvSpPr>
        <p:spPr>
          <a:xfrm>
            <a:off x="726961" y="1082842"/>
            <a:ext cx="9487850" cy="584775"/>
          </a:xfrm>
          <a:prstGeom prst="rect">
            <a:avLst/>
          </a:prstGeom>
          <a:noFill/>
        </p:spPr>
        <p:txBody>
          <a:bodyPr wrap="square" rtlCol="0">
            <a:spAutoFit/>
          </a:bodyPr>
          <a:lstStyle/>
          <a:p>
            <a:pPr marL="285750" indent="-285750">
              <a:buFont typeface="Arial" panose="020B0604020202020204" pitchFamily="34" charset="0"/>
              <a:buChar char="•"/>
            </a:pPr>
            <a:endParaRPr lang="en-GB" sz="3200" dirty="0">
              <a:solidFill>
                <a:srgbClr val="007C91"/>
              </a:solidFill>
            </a:endParaRPr>
          </a:p>
        </p:txBody>
      </p:sp>
      <p:sp>
        <p:nvSpPr>
          <p:cNvPr id="10" name="TextBox 9">
            <a:extLst>
              <a:ext uri="{FF2B5EF4-FFF2-40B4-BE49-F238E27FC236}">
                <a16:creationId xmlns:a16="http://schemas.microsoft.com/office/drawing/2014/main" id="{84096919-FA00-494F-AFBB-A11D7BC0CAB3}"/>
              </a:ext>
            </a:extLst>
          </p:cNvPr>
          <p:cNvSpPr txBox="1"/>
          <p:nvPr/>
        </p:nvSpPr>
        <p:spPr>
          <a:xfrm>
            <a:off x="825499" y="770192"/>
            <a:ext cx="6701573" cy="344069"/>
          </a:xfrm>
          <a:prstGeom prst="rect">
            <a:avLst/>
          </a:prstGeom>
          <a:noFill/>
        </p:spPr>
        <p:txBody>
          <a:bodyPr wrap="square">
            <a:spAutoFit/>
          </a:bodyPr>
          <a:lstStyle/>
          <a:p>
            <a:pPr>
              <a:lnSpc>
                <a:spcPct val="107000"/>
              </a:lnSpc>
              <a:spcAft>
                <a:spcPts val="800"/>
              </a:spcAft>
            </a:pPr>
            <a:r>
              <a:rPr lang="en-GB" sz="16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www.gov.uk/government/publications/flu-immunisation-for-social-care-staff</a:t>
            </a:r>
            <a:endParaRPr lang="en-GB" sz="16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DB0536D-5269-848B-FF75-F406A6C87BAD}"/>
              </a:ext>
            </a:extLst>
          </p:cNvPr>
          <p:cNvPicPr>
            <a:picLocks noChangeAspect="1"/>
          </p:cNvPicPr>
          <p:nvPr/>
        </p:nvPicPr>
        <p:blipFill>
          <a:blip r:embed="rId4"/>
          <a:stretch>
            <a:fillRect/>
          </a:stretch>
        </p:blipFill>
        <p:spPr>
          <a:xfrm>
            <a:off x="615956" y="1238648"/>
            <a:ext cx="3319046" cy="5295716"/>
          </a:xfrm>
          <a:prstGeom prst="rect">
            <a:avLst/>
          </a:prstGeom>
        </p:spPr>
      </p:pic>
      <p:pic>
        <p:nvPicPr>
          <p:cNvPr id="12" name="Picture 11">
            <a:extLst>
              <a:ext uri="{FF2B5EF4-FFF2-40B4-BE49-F238E27FC236}">
                <a16:creationId xmlns:a16="http://schemas.microsoft.com/office/drawing/2014/main" id="{A03FD4E1-DF2E-A695-17A6-80BCFB1181EE}"/>
              </a:ext>
            </a:extLst>
          </p:cNvPr>
          <p:cNvPicPr>
            <a:picLocks noChangeAspect="1"/>
          </p:cNvPicPr>
          <p:nvPr/>
        </p:nvPicPr>
        <p:blipFill>
          <a:blip r:embed="rId5"/>
          <a:stretch>
            <a:fillRect/>
          </a:stretch>
        </p:blipFill>
        <p:spPr>
          <a:xfrm>
            <a:off x="4122379" y="1388347"/>
            <a:ext cx="3502368" cy="5146017"/>
          </a:xfrm>
          <a:prstGeom prst="rect">
            <a:avLst/>
          </a:prstGeom>
        </p:spPr>
      </p:pic>
      <p:pic>
        <p:nvPicPr>
          <p:cNvPr id="16" name="Picture 15">
            <a:extLst>
              <a:ext uri="{FF2B5EF4-FFF2-40B4-BE49-F238E27FC236}">
                <a16:creationId xmlns:a16="http://schemas.microsoft.com/office/drawing/2014/main" id="{45004158-B35F-D054-4219-8D19FD28DAB1}"/>
              </a:ext>
            </a:extLst>
          </p:cNvPr>
          <p:cNvPicPr>
            <a:picLocks noChangeAspect="1"/>
          </p:cNvPicPr>
          <p:nvPr/>
        </p:nvPicPr>
        <p:blipFill>
          <a:blip r:embed="rId6"/>
          <a:stretch>
            <a:fillRect/>
          </a:stretch>
        </p:blipFill>
        <p:spPr>
          <a:xfrm>
            <a:off x="8342616" y="1292832"/>
            <a:ext cx="3233427" cy="5146018"/>
          </a:xfrm>
          <a:prstGeom prst="rect">
            <a:avLst/>
          </a:prstGeom>
        </p:spPr>
      </p:pic>
    </p:spTree>
    <p:extLst>
      <p:ext uri="{BB962C8B-B14F-4D97-AF65-F5344CB8AC3E}">
        <p14:creationId xmlns:p14="http://schemas.microsoft.com/office/powerpoint/2010/main" val="186951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Resources to support the flu programme</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60B4F5A9-B438-456D-AE83-55D4B03F037A}"/>
              </a:ext>
            </a:extLst>
          </p:cNvPr>
          <p:cNvSpPr txBox="1"/>
          <p:nvPr/>
        </p:nvSpPr>
        <p:spPr>
          <a:xfrm>
            <a:off x="4093030" y="2688758"/>
            <a:ext cx="4997024" cy="861774"/>
          </a:xfrm>
          <a:prstGeom prst="rect">
            <a:avLst/>
          </a:prstGeom>
          <a:noFill/>
        </p:spPr>
        <p:txBody>
          <a:bodyPr wrap="square" rtlCol="0">
            <a:spAutoFit/>
          </a:bodyPr>
          <a:lstStyle/>
          <a:p>
            <a:r>
              <a:rPr lang="en-GB" sz="5000" b="1" dirty="0">
                <a:solidFill>
                  <a:srgbClr val="007C91"/>
                </a:solidFill>
                <a:latin typeface="Calibri" panose="020F0502020204030204" pitchFamily="34" charset="0"/>
                <a:cs typeface="Calibri" panose="020F0502020204030204" pitchFamily="34" charset="0"/>
              </a:rPr>
              <a:t>Public Facing </a:t>
            </a:r>
          </a:p>
        </p:txBody>
      </p:sp>
    </p:spTree>
    <p:extLst>
      <p:ext uri="{BB962C8B-B14F-4D97-AF65-F5344CB8AC3E}">
        <p14:creationId xmlns:p14="http://schemas.microsoft.com/office/powerpoint/2010/main" val="48354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Resources to support the flu programme</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60B4F5A9-B438-456D-AE83-55D4B03F037A}"/>
              </a:ext>
            </a:extLst>
          </p:cNvPr>
          <p:cNvSpPr txBox="1"/>
          <p:nvPr/>
        </p:nvSpPr>
        <p:spPr>
          <a:xfrm>
            <a:off x="1322616" y="2836704"/>
            <a:ext cx="10099220" cy="861774"/>
          </a:xfrm>
          <a:prstGeom prst="rect">
            <a:avLst/>
          </a:prstGeom>
          <a:noFill/>
        </p:spPr>
        <p:txBody>
          <a:bodyPr wrap="square" rtlCol="0">
            <a:spAutoFit/>
          </a:bodyPr>
          <a:lstStyle/>
          <a:p>
            <a:r>
              <a:rPr lang="en-GB" sz="5000" b="1" dirty="0">
                <a:solidFill>
                  <a:srgbClr val="007C91"/>
                </a:solidFill>
                <a:latin typeface="Calibri" panose="020F0502020204030204" pitchFamily="34" charset="0"/>
                <a:cs typeface="Calibri" panose="020F0502020204030204" pitchFamily="34" charset="0"/>
              </a:rPr>
              <a:t>Healthcare professional (HCP) facing </a:t>
            </a:r>
          </a:p>
        </p:txBody>
      </p:sp>
    </p:spTree>
    <p:extLst>
      <p:ext uri="{BB962C8B-B14F-4D97-AF65-F5344CB8AC3E}">
        <p14:creationId xmlns:p14="http://schemas.microsoft.com/office/powerpoint/2010/main" val="21937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BAF8A-7CD7-4A85-A125-C5475BA77063}"/>
              </a:ext>
            </a:extLst>
          </p:cNvPr>
          <p:cNvSpPr>
            <a:spLocks noGrp="1"/>
          </p:cNvSpPr>
          <p:nvPr>
            <p:ph type="title"/>
          </p:nvPr>
        </p:nvSpPr>
        <p:spPr/>
        <p:txBody>
          <a:bodyPr>
            <a:normAutofit/>
          </a:bodyPr>
          <a:lstStyle/>
          <a:p>
            <a:r>
              <a:rPr lang="en-GB" sz="3600" dirty="0">
                <a:latin typeface="Calibri" panose="020F0502020204030204" pitchFamily="34" charset="0"/>
                <a:cs typeface="Calibri" panose="020F0502020204030204" pitchFamily="34" charset="0"/>
              </a:rPr>
              <a:t>| Primary school resources</a:t>
            </a:r>
            <a:br>
              <a:rPr lang="en-GB" sz="3600" dirty="0">
                <a:latin typeface="Calibri" panose="020F0502020204030204" pitchFamily="34" charset="0"/>
                <a:cs typeface="Calibri" panose="020F0502020204030204" pitchFamily="34" charset="0"/>
              </a:rPr>
            </a:br>
            <a:r>
              <a:rPr lang="en-GB" sz="2200" dirty="0">
                <a:latin typeface="Calibri" panose="020F0502020204030204" pitchFamily="34" charset="0"/>
                <a:cs typeface="Calibri" panose="020F0502020204030204" pitchFamily="34" charset="0"/>
              </a:rPr>
              <a:t>      </a:t>
            </a:r>
            <a:r>
              <a:rPr lang="en-GB" sz="22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www.gov.uk/government/publications/flu-vaccination-in-schools</a:t>
            </a:r>
            <a:r>
              <a:rPr lang="en-GB" sz="2200" dirty="0">
                <a:latin typeface="Calibri" panose="020F0502020204030204" pitchFamily="34" charset="0"/>
                <a:cs typeface="Calibri" panose="020F0502020204030204" pitchFamily="34" charset="0"/>
              </a:rPr>
              <a:t> </a:t>
            </a:r>
          </a:p>
        </p:txBody>
      </p:sp>
      <p:sp>
        <p:nvSpPr>
          <p:cNvPr id="4" name="Footer Placeholder 3">
            <a:extLst>
              <a:ext uri="{FF2B5EF4-FFF2-40B4-BE49-F238E27FC236}">
                <a16:creationId xmlns:a16="http://schemas.microsoft.com/office/drawing/2014/main" id="{C5709174-C3B9-4913-B004-6D6F6426C75E}"/>
              </a:ext>
            </a:extLst>
          </p:cNvPr>
          <p:cNvSpPr>
            <a:spLocks noGrp="1"/>
          </p:cNvSpPr>
          <p:nvPr>
            <p:ph type="ftr" sz="quarter" idx="10"/>
          </p:nvPr>
        </p:nvSpPr>
        <p:spPr>
          <a:xfrm>
            <a:off x="615956" y="6092710"/>
            <a:ext cx="3443566" cy="649228"/>
          </a:xfrm>
        </p:spPr>
        <p:txBody>
          <a:bodyPr/>
          <a:lstStyle/>
          <a:p>
            <a:r>
              <a:rPr lang="en-GB"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https://www.healthpublications.gov.uk/ViewProduct.html?sp=Sfluvaccinationbriefingforprimaryschools2023to2024</a:t>
            </a:r>
            <a:r>
              <a:rPr lang="en-GB" dirty="0">
                <a:latin typeface="Calibri" panose="020F0502020204030204" pitchFamily="34" charset="0"/>
                <a:cs typeface="Calibri" panose="020F0502020204030204" pitchFamily="34" charset="0"/>
              </a:rPr>
              <a:t> </a:t>
            </a:r>
          </a:p>
        </p:txBody>
      </p:sp>
      <p:sp>
        <p:nvSpPr>
          <p:cNvPr id="5" name="Slide Number Placeholder 4">
            <a:extLst>
              <a:ext uri="{FF2B5EF4-FFF2-40B4-BE49-F238E27FC236}">
                <a16:creationId xmlns:a16="http://schemas.microsoft.com/office/drawing/2014/main" id="{315D9317-B0A6-457C-9129-D12A517E84E9}"/>
              </a:ext>
            </a:extLst>
          </p:cNvPr>
          <p:cNvSpPr>
            <a:spLocks noGrp="1"/>
          </p:cNvSpPr>
          <p:nvPr>
            <p:ph type="sldNum" sz="quarter" idx="11"/>
          </p:nvPr>
        </p:nvSpPr>
        <p:spPr/>
        <p:txBody>
          <a:bodyPr/>
          <a:lstStyle/>
          <a:p>
            <a:fld id="{344369E4-5DE7-46E5-874E-4FD437973785}" type="slidenum">
              <a:rPr lang="en-GB" smtClean="0"/>
              <a:pPr/>
              <a:t>20</a:t>
            </a:fld>
            <a:endParaRPr lang="en-GB" sz="1400" dirty="0"/>
          </a:p>
        </p:txBody>
      </p:sp>
      <p:pic>
        <p:nvPicPr>
          <p:cNvPr id="21" name="Picture 20">
            <a:extLst>
              <a:ext uri="{FF2B5EF4-FFF2-40B4-BE49-F238E27FC236}">
                <a16:creationId xmlns:a16="http://schemas.microsoft.com/office/drawing/2014/main" id="{804B1F98-5576-499A-B6D0-7325B363489C}"/>
              </a:ext>
            </a:extLst>
          </p:cNvPr>
          <p:cNvPicPr>
            <a:picLocks noChangeAspect="1"/>
          </p:cNvPicPr>
          <p:nvPr/>
        </p:nvPicPr>
        <p:blipFill>
          <a:blip r:embed="rId5"/>
          <a:stretch>
            <a:fillRect/>
          </a:stretch>
        </p:blipFill>
        <p:spPr>
          <a:xfrm>
            <a:off x="7815512" y="1048215"/>
            <a:ext cx="3649527" cy="4995396"/>
          </a:xfrm>
          <a:prstGeom prst="rect">
            <a:avLst/>
          </a:prstGeom>
        </p:spPr>
      </p:pic>
      <p:sp>
        <p:nvSpPr>
          <p:cNvPr id="23" name="TextBox 22">
            <a:extLst>
              <a:ext uri="{FF2B5EF4-FFF2-40B4-BE49-F238E27FC236}">
                <a16:creationId xmlns:a16="http://schemas.microsoft.com/office/drawing/2014/main" id="{3840F034-9D71-4023-AD9E-2AAD389C8BBC}"/>
              </a:ext>
            </a:extLst>
          </p:cNvPr>
          <p:cNvSpPr txBox="1"/>
          <p:nvPr/>
        </p:nvSpPr>
        <p:spPr>
          <a:xfrm>
            <a:off x="7815512" y="6177240"/>
            <a:ext cx="3971327" cy="523220"/>
          </a:xfrm>
          <a:prstGeom prst="rect">
            <a:avLst/>
          </a:prstGeom>
          <a:noFill/>
        </p:spPr>
        <p:txBody>
          <a:bodyPr wrap="square">
            <a:spAutoFit/>
          </a:bodyPr>
          <a:lstStyle/>
          <a:p>
            <a:r>
              <a:rPr lang="en-GB" sz="1400" dirty="0">
                <a:solidFill>
                  <a:srgbClr val="007C91"/>
                </a:solidFill>
                <a:latin typeface="Calibri" panose="020F0502020204030204" pitchFamily="34" charset="0"/>
                <a:cs typeface="Calibri" panose="020F0502020204030204" pitchFamily="34" charset="0"/>
              </a:rPr>
              <a:t>https://www.healthpublications.gov.uk/ViewProduct.html?sp=Sflustickersforchildrenaged2to11years</a:t>
            </a:r>
          </a:p>
        </p:txBody>
      </p:sp>
      <p:pic>
        <p:nvPicPr>
          <p:cNvPr id="9" name="Picture 8">
            <a:extLst>
              <a:ext uri="{FF2B5EF4-FFF2-40B4-BE49-F238E27FC236}">
                <a16:creationId xmlns:a16="http://schemas.microsoft.com/office/drawing/2014/main" id="{EF10BC5F-39E5-E371-55FE-3CFC21EF2200}"/>
              </a:ext>
            </a:extLst>
          </p:cNvPr>
          <p:cNvPicPr>
            <a:picLocks noChangeAspect="1"/>
          </p:cNvPicPr>
          <p:nvPr/>
        </p:nvPicPr>
        <p:blipFill>
          <a:blip r:embed="rId6"/>
          <a:stretch>
            <a:fillRect/>
          </a:stretch>
        </p:blipFill>
        <p:spPr>
          <a:xfrm>
            <a:off x="726961" y="1152023"/>
            <a:ext cx="3247437" cy="4551824"/>
          </a:xfrm>
          <a:prstGeom prst="rect">
            <a:avLst/>
          </a:prstGeom>
        </p:spPr>
      </p:pic>
      <p:sp>
        <p:nvSpPr>
          <p:cNvPr id="13" name="TextBox 12">
            <a:extLst>
              <a:ext uri="{FF2B5EF4-FFF2-40B4-BE49-F238E27FC236}">
                <a16:creationId xmlns:a16="http://schemas.microsoft.com/office/drawing/2014/main" id="{B417685D-1182-CB2C-DEF3-D8AC85028D2F}"/>
              </a:ext>
            </a:extLst>
          </p:cNvPr>
          <p:cNvSpPr txBox="1"/>
          <p:nvPr/>
        </p:nvSpPr>
        <p:spPr>
          <a:xfrm>
            <a:off x="4203330" y="6137631"/>
            <a:ext cx="3408645" cy="276999"/>
          </a:xfrm>
          <a:prstGeom prst="rect">
            <a:avLst/>
          </a:prstGeom>
          <a:noFill/>
        </p:spPr>
        <p:txBody>
          <a:bodyPr wrap="square">
            <a:spAutoFit/>
          </a:bodyPr>
          <a:lstStyle/>
          <a:p>
            <a:pPr algn="ctr"/>
            <a:r>
              <a:rPr lang="en-GB" sz="1200" dirty="0">
                <a:solidFill>
                  <a:srgbClr val="007C91"/>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Invitation letter link</a:t>
            </a:r>
            <a:endParaRPr lang="en-GB" sz="1200" dirty="0">
              <a:solidFill>
                <a:srgbClr val="007C91"/>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46D6A506-EEF1-CE47-F04E-B92E22AFC82F}"/>
              </a:ext>
            </a:extLst>
          </p:cNvPr>
          <p:cNvPicPr>
            <a:picLocks noChangeAspect="1"/>
          </p:cNvPicPr>
          <p:nvPr/>
        </p:nvPicPr>
        <p:blipFill>
          <a:blip r:embed="rId8"/>
          <a:stretch>
            <a:fillRect/>
          </a:stretch>
        </p:blipFill>
        <p:spPr>
          <a:xfrm>
            <a:off x="4030172" y="1093814"/>
            <a:ext cx="3649527" cy="4995396"/>
          </a:xfrm>
          <a:prstGeom prst="rect">
            <a:avLst/>
          </a:prstGeom>
        </p:spPr>
      </p:pic>
      <p:sp>
        <p:nvSpPr>
          <p:cNvPr id="3" name="TextBox 2">
            <a:extLst>
              <a:ext uri="{FF2B5EF4-FFF2-40B4-BE49-F238E27FC236}">
                <a16:creationId xmlns:a16="http://schemas.microsoft.com/office/drawing/2014/main" id="{05B4C049-6935-98A3-900C-3105A436FB91}"/>
              </a:ext>
            </a:extLst>
          </p:cNvPr>
          <p:cNvSpPr txBox="1"/>
          <p:nvPr/>
        </p:nvSpPr>
        <p:spPr>
          <a:xfrm>
            <a:off x="1664693" y="5627545"/>
            <a:ext cx="1226634" cy="461665"/>
          </a:xfrm>
          <a:prstGeom prst="rect">
            <a:avLst/>
          </a:prstGeom>
          <a:solidFill>
            <a:srgbClr val="007C91"/>
          </a:solidFill>
        </p:spPr>
        <p:txBody>
          <a:bodyPr wrap="square" rtlCol="0">
            <a:spAutoFit/>
          </a:bodyPr>
          <a:lstStyle/>
          <a:p>
            <a:r>
              <a:rPr lang="en-GB" sz="1200" b="1" dirty="0">
                <a:solidFill>
                  <a:schemeClr val="bg1"/>
                </a:solidFill>
              </a:rPr>
              <a:t>Product code: 2023FBS1</a:t>
            </a:r>
          </a:p>
        </p:txBody>
      </p:sp>
      <p:sp>
        <p:nvSpPr>
          <p:cNvPr id="6" name="TextBox 5">
            <a:extLst>
              <a:ext uri="{FF2B5EF4-FFF2-40B4-BE49-F238E27FC236}">
                <a16:creationId xmlns:a16="http://schemas.microsoft.com/office/drawing/2014/main" id="{8C114BC3-F92E-23C8-C57E-AE7B1751CC5D}"/>
              </a:ext>
            </a:extLst>
          </p:cNvPr>
          <p:cNvSpPr txBox="1"/>
          <p:nvPr/>
        </p:nvSpPr>
        <p:spPr>
          <a:xfrm>
            <a:off x="9164345" y="5694603"/>
            <a:ext cx="1226634" cy="461665"/>
          </a:xfrm>
          <a:prstGeom prst="rect">
            <a:avLst/>
          </a:prstGeom>
          <a:solidFill>
            <a:srgbClr val="007C91"/>
          </a:solidFill>
        </p:spPr>
        <p:txBody>
          <a:bodyPr wrap="square" rtlCol="0">
            <a:spAutoFit/>
          </a:bodyPr>
          <a:lstStyle/>
          <a:p>
            <a:r>
              <a:rPr lang="en-GB" sz="1200" b="1" dirty="0">
                <a:solidFill>
                  <a:schemeClr val="bg1"/>
                </a:solidFill>
              </a:rPr>
              <a:t>Product code: </a:t>
            </a:r>
            <a:r>
              <a:rPr lang="en-GB" sz="1200" b="1" i="0" dirty="0">
                <a:solidFill>
                  <a:schemeClr val="bg1"/>
                </a:solidFill>
                <a:effectLst/>
                <a:latin typeface="+mj-lt"/>
              </a:rPr>
              <a:t>SCHFLSTK</a:t>
            </a:r>
            <a:endParaRPr lang="en-GB" sz="1200" b="1" dirty="0">
              <a:solidFill>
                <a:schemeClr val="bg1"/>
              </a:solidFill>
              <a:latin typeface="+mj-lt"/>
            </a:endParaRPr>
          </a:p>
        </p:txBody>
      </p:sp>
    </p:spTree>
    <p:extLst>
      <p:ext uri="{BB962C8B-B14F-4D97-AF65-F5344CB8AC3E}">
        <p14:creationId xmlns:p14="http://schemas.microsoft.com/office/powerpoint/2010/main" val="392458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BAF8A-7CD7-4A85-A125-C5475BA77063}"/>
              </a:ext>
            </a:extLst>
          </p:cNvPr>
          <p:cNvSpPr>
            <a:spLocks noGrp="1"/>
          </p:cNvSpPr>
          <p:nvPr>
            <p:ph type="title"/>
          </p:nvPr>
        </p:nvSpPr>
        <p:spPr/>
        <p:txBody>
          <a:bodyPr>
            <a:normAutofit/>
          </a:bodyPr>
          <a:lstStyle/>
          <a:p>
            <a:r>
              <a:rPr lang="en-GB" sz="3600" dirty="0">
                <a:latin typeface="Calibri" panose="020F0502020204030204" pitchFamily="34" charset="0"/>
                <a:cs typeface="Calibri" panose="020F0502020204030204" pitchFamily="34" charset="0"/>
              </a:rPr>
              <a:t>| Primary school resources</a:t>
            </a:r>
          </a:p>
        </p:txBody>
      </p:sp>
      <p:sp>
        <p:nvSpPr>
          <p:cNvPr id="5" name="Slide Number Placeholder 4">
            <a:extLst>
              <a:ext uri="{FF2B5EF4-FFF2-40B4-BE49-F238E27FC236}">
                <a16:creationId xmlns:a16="http://schemas.microsoft.com/office/drawing/2014/main" id="{315D9317-B0A6-457C-9129-D12A517E84E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73E1168A-9261-4BDC-ABF1-A51526C144E9}"/>
              </a:ext>
            </a:extLst>
          </p:cNvPr>
          <p:cNvSpPr txBox="1"/>
          <p:nvPr/>
        </p:nvSpPr>
        <p:spPr>
          <a:xfrm>
            <a:off x="767885" y="5688449"/>
            <a:ext cx="3257543" cy="738664"/>
          </a:xfrm>
          <a:prstGeom prst="rect">
            <a:avLst/>
          </a:prstGeom>
          <a:noFill/>
        </p:spPr>
        <p:txBody>
          <a:bodyPr wrap="square">
            <a:spAutoFit/>
          </a:bodyPr>
          <a:lstStyle/>
          <a:p>
            <a:r>
              <a:rPr lang="en-GB" sz="1400" dirty="0">
                <a:solidFill>
                  <a:srgbClr val="007C9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https://www.healthpublications.gov.uk/ViewProduct.html?sp=Sfluvaccinationprimaryschoolforparents</a:t>
            </a:r>
            <a:r>
              <a:rPr lang="en-GB" sz="1400" dirty="0">
                <a:solidFill>
                  <a:srgbClr val="007C91"/>
                </a:solidFill>
                <a:latin typeface="Calibri" panose="020F0502020204030204" pitchFamily="34" charset="0"/>
                <a:cs typeface="Calibri" panose="020F0502020204030204" pitchFamily="34" charset="0"/>
              </a:rPr>
              <a:t> </a:t>
            </a:r>
          </a:p>
        </p:txBody>
      </p:sp>
      <p:sp>
        <p:nvSpPr>
          <p:cNvPr id="16" name="TextBox 15">
            <a:extLst>
              <a:ext uri="{FF2B5EF4-FFF2-40B4-BE49-F238E27FC236}">
                <a16:creationId xmlns:a16="http://schemas.microsoft.com/office/drawing/2014/main" id="{11E6626A-44E3-4FA9-922B-CD86B9FF6F3A}"/>
              </a:ext>
            </a:extLst>
          </p:cNvPr>
          <p:cNvSpPr txBox="1"/>
          <p:nvPr/>
        </p:nvSpPr>
        <p:spPr>
          <a:xfrm>
            <a:off x="4239887" y="1014045"/>
            <a:ext cx="7864190" cy="5262979"/>
          </a:xfrm>
          <a:prstGeom prst="rect">
            <a:avLst/>
          </a:prstGeom>
          <a:noFill/>
        </p:spPr>
        <p:txBody>
          <a:bodyPr wrap="square">
            <a:spAutoFit/>
          </a:bodyPr>
          <a:lstStyle/>
          <a:p>
            <a:pPr algn="l"/>
            <a:r>
              <a:rPr lang="en-GB" sz="1600" b="1" dirty="0">
                <a:solidFill>
                  <a:srgbClr val="007C91"/>
                </a:solidFill>
                <a:latin typeface="Calibri" panose="020F0502020204030204" pitchFamily="34" charset="0"/>
                <a:cs typeface="Calibri" panose="020F0502020204030204" pitchFamily="34" charset="0"/>
              </a:rPr>
              <a:t>Protect your child against flu – information for parents and carers of children in primary school </a:t>
            </a:r>
          </a:p>
          <a:p>
            <a:pPr algn="l"/>
            <a:r>
              <a:rPr lang="en-GB" sz="1600" dirty="0">
                <a:solidFill>
                  <a:srgbClr val="007C91"/>
                </a:solidFill>
                <a:latin typeface="Calibri" panose="020F0502020204030204" pitchFamily="34" charset="0"/>
                <a:cs typeface="Calibri" panose="020F0502020204030204" pitchFamily="34" charset="0"/>
              </a:rPr>
              <a:t>Paper copies of this leaflet are available to order for free or download in the following languages:</a:t>
            </a:r>
          </a:p>
          <a:p>
            <a:pPr algn="l"/>
            <a:endParaRPr lang="en-GB" sz="1600" dirty="0">
              <a:solidFill>
                <a:srgbClr val="007C91"/>
              </a:solidFill>
              <a:latin typeface="Calibri" panose="020F0502020204030204" pitchFamily="34" charset="0"/>
              <a:cs typeface="Calibri" panose="020F0502020204030204" pitchFamily="34" charset="0"/>
            </a:endParaRPr>
          </a:p>
          <a:p>
            <a:pPr algn="l"/>
            <a:r>
              <a:rPr lang="en-GB" sz="1600" dirty="0">
                <a:solidFill>
                  <a:srgbClr val="007C9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English</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Albanian</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Arabic</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Bengali</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Bulgarian</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Chinese (simplified)</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Chinese (traditional, Cantonese)</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Estonian</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Farsi</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French</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Greek</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Gujarati</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Hindi</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Latvian</a:t>
            </a:r>
            <a:r>
              <a:rPr lang="en-GB" sz="1600" dirty="0">
                <a:solidFill>
                  <a:srgbClr val="007C91"/>
                </a:solidFill>
                <a:latin typeface="Calibri" panose="020F0502020204030204" pitchFamily="34" charset="0"/>
                <a:cs typeface="Calibri" panose="020F0502020204030204" pitchFamily="34" charset="0"/>
              </a:rPr>
              <a:t>, </a:t>
            </a:r>
          </a:p>
          <a:p>
            <a:pPr algn="l"/>
            <a:r>
              <a:rPr lang="en-GB" sz="1600" dirty="0">
                <a:solidFill>
                  <a:srgbClr val="007C91"/>
                </a:solidFill>
                <a:latin typeface="Calibri" panose="020F0502020204030204" pitchFamily="34" charset="0"/>
                <a:cs typeface="Calibri" panose="020F0502020204030204" pitchFamily="34" charset="0"/>
                <a:hlinkClick r:id="rId18">
                  <a:extLst>
                    <a:ext uri="{A12FA001-AC4F-418D-AE19-62706E023703}">
                      <ahyp:hlinkClr xmlns:ahyp="http://schemas.microsoft.com/office/drawing/2018/hyperlinkcolor" val="tx"/>
                    </a:ext>
                  </a:extLst>
                </a:hlinkClick>
              </a:rPr>
              <a:t>Lithuanian</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19">
                  <a:extLst>
                    <a:ext uri="{A12FA001-AC4F-418D-AE19-62706E023703}">
                      <ahyp:hlinkClr xmlns:ahyp="http://schemas.microsoft.com/office/drawing/2018/hyperlinkcolor" val="tx"/>
                    </a:ext>
                  </a:extLst>
                </a:hlinkClick>
              </a:rPr>
              <a:t>Panjabi</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20">
                  <a:extLst>
                    <a:ext uri="{A12FA001-AC4F-418D-AE19-62706E023703}">
                      <ahyp:hlinkClr xmlns:ahyp="http://schemas.microsoft.com/office/drawing/2018/hyperlinkcolor" val="tx"/>
                    </a:ext>
                  </a:extLst>
                </a:hlinkClick>
              </a:rPr>
              <a:t>Pashto</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21">
                  <a:extLst>
                    <a:ext uri="{A12FA001-AC4F-418D-AE19-62706E023703}">
                      <ahyp:hlinkClr xmlns:ahyp="http://schemas.microsoft.com/office/drawing/2018/hyperlinkcolor" val="tx"/>
                    </a:ext>
                  </a:extLst>
                </a:hlinkClick>
              </a:rPr>
              <a:t>Polish</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22">
                  <a:extLst>
                    <a:ext uri="{A12FA001-AC4F-418D-AE19-62706E023703}">
                      <ahyp:hlinkClr xmlns:ahyp="http://schemas.microsoft.com/office/drawing/2018/hyperlinkcolor" val="tx"/>
                    </a:ext>
                  </a:extLst>
                </a:hlinkClick>
              </a:rPr>
              <a:t>Portuguese</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23">
                  <a:extLst>
                    <a:ext uri="{A12FA001-AC4F-418D-AE19-62706E023703}">
                      <ahyp:hlinkClr xmlns:ahyp="http://schemas.microsoft.com/office/drawing/2018/hyperlinkcolor" val="tx"/>
                    </a:ext>
                  </a:extLst>
                </a:hlinkClick>
              </a:rPr>
              <a:t>Romanian</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24">
                  <a:extLst>
                    <a:ext uri="{A12FA001-AC4F-418D-AE19-62706E023703}">
                      <ahyp:hlinkClr xmlns:ahyp="http://schemas.microsoft.com/office/drawing/2018/hyperlinkcolor" val="tx"/>
                    </a:ext>
                  </a:extLst>
                </a:hlinkClick>
              </a:rPr>
              <a:t>Romany</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25">
                  <a:extLst>
                    <a:ext uri="{A12FA001-AC4F-418D-AE19-62706E023703}">
                      <ahyp:hlinkClr xmlns:ahyp="http://schemas.microsoft.com/office/drawing/2018/hyperlinkcolor" val="tx"/>
                    </a:ext>
                  </a:extLst>
                </a:hlinkClick>
              </a:rPr>
              <a:t>Russian</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26">
                  <a:extLst>
                    <a:ext uri="{A12FA001-AC4F-418D-AE19-62706E023703}">
                      <ahyp:hlinkClr xmlns:ahyp="http://schemas.microsoft.com/office/drawing/2018/hyperlinkcolor" val="tx"/>
                    </a:ext>
                  </a:extLst>
                </a:hlinkClick>
              </a:rPr>
              <a:t>Somali</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27">
                  <a:extLst>
                    <a:ext uri="{A12FA001-AC4F-418D-AE19-62706E023703}">
                      <ahyp:hlinkClr xmlns:ahyp="http://schemas.microsoft.com/office/drawing/2018/hyperlinkcolor" val="tx"/>
                    </a:ext>
                  </a:extLst>
                </a:hlinkClick>
              </a:rPr>
              <a:t>Spanish</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28">
                  <a:extLst>
                    <a:ext uri="{A12FA001-AC4F-418D-AE19-62706E023703}">
                      <ahyp:hlinkClr xmlns:ahyp="http://schemas.microsoft.com/office/drawing/2018/hyperlinkcolor" val="tx"/>
                    </a:ext>
                  </a:extLst>
                </a:hlinkClick>
              </a:rPr>
              <a:t>Tagalog</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29">
                  <a:extLst>
                    <a:ext uri="{A12FA001-AC4F-418D-AE19-62706E023703}">
                      <ahyp:hlinkClr xmlns:ahyp="http://schemas.microsoft.com/office/drawing/2018/hyperlinkcolor" val="tx"/>
                    </a:ext>
                  </a:extLst>
                </a:hlinkClick>
              </a:rPr>
              <a:t>Turkish</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30">
                  <a:extLst>
                    <a:ext uri="{A12FA001-AC4F-418D-AE19-62706E023703}">
                      <ahyp:hlinkClr xmlns:ahyp="http://schemas.microsoft.com/office/drawing/2018/hyperlinkcolor" val="tx"/>
                    </a:ext>
                  </a:extLst>
                </a:hlinkClick>
              </a:rPr>
              <a:t>Twi</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31">
                  <a:extLst>
                    <a:ext uri="{A12FA001-AC4F-418D-AE19-62706E023703}">
                      <ahyp:hlinkClr xmlns:ahyp="http://schemas.microsoft.com/office/drawing/2018/hyperlinkcolor" val="tx"/>
                    </a:ext>
                  </a:extLst>
                </a:hlinkClick>
              </a:rPr>
              <a:t>Ukrainian</a:t>
            </a:r>
            <a:r>
              <a:rPr lang="en-GB" sz="1600" dirty="0">
                <a:solidFill>
                  <a:srgbClr val="007C91"/>
                </a:solidFill>
                <a:latin typeface="Calibri" panose="020F0502020204030204" pitchFamily="34" charset="0"/>
                <a:cs typeface="Calibri" panose="020F0502020204030204" pitchFamily="34" charset="0"/>
              </a:rPr>
              <a:t>, </a:t>
            </a:r>
            <a:r>
              <a:rPr lang="en-GB" sz="1600" dirty="0">
                <a:solidFill>
                  <a:srgbClr val="007C91"/>
                </a:solidFill>
                <a:latin typeface="Calibri" panose="020F0502020204030204" pitchFamily="34" charset="0"/>
                <a:cs typeface="Calibri" panose="020F0502020204030204" pitchFamily="34" charset="0"/>
                <a:hlinkClick r:id="rId32">
                  <a:extLst>
                    <a:ext uri="{A12FA001-AC4F-418D-AE19-62706E023703}">
                      <ahyp:hlinkClr xmlns:ahyp="http://schemas.microsoft.com/office/drawing/2018/hyperlinkcolor" val="tx"/>
                    </a:ext>
                  </a:extLst>
                </a:hlinkClick>
              </a:rPr>
              <a:t>Urdu</a:t>
            </a:r>
            <a:r>
              <a:rPr lang="en-GB" sz="1600" dirty="0">
                <a:solidFill>
                  <a:srgbClr val="007C91"/>
                </a:solidFill>
                <a:latin typeface="Calibri" panose="020F0502020204030204" pitchFamily="34" charset="0"/>
                <a:cs typeface="Calibri" panose="020F0502020204030204" pitchFamily="34" charset="0"/>
              </a:rPr>
              <a:t> and </a:t>
            </a:r>
            <a:r>
              <a:rPr lang="en-GB" sz="1600" dirty="0">
                <a:solidFill>
                  <a:srgbClr val="007C91"/>
                </a:solidFill>
                <a:latin typeface="Calibri" panose="020F0502020204030204" pitchFamily="34" charset="0"/>
                <a:cs typeface="Calibri" panose="020F0502020204030204" pitchFamily="34" charset="0"/>
                <a:hlinkClick r:id="rId33">
                  <a:extLst>
                    <a:ext uri="{A12FA001-AC4F-418D-AE19-62706E023703}">
                      <ahyp:hlinkClr xmlns:ahyp="http://schemas.microsoft.com/office/drawing/2018/hyperlinkcolor" val="tx"/>
                    </a:ext>
                  </a:extLst>
                </a:hlinkClick>
              </a:rPr>
              <a:t>Yiddish</a:t>
            </a:r>
            <a:r>
              <a:rPr lang="en-GB" sz="1600" dirty="0">
                <a:solidFill>
                  <a:srgbClr val="007C91"/>
                </a:solidFill>
                <a:latin typeface="Calibri" panose="020F0502020204030204" pitchFamily="34" charset="0"/>
                <a:cs typeface="Calibri" panose="020F0502020204030204" pitchFamily="34" charset="0"/>
              </a:rPr>
              <a:t>.</a:t>
            </a:r>
          </a:p>
          <a:p>
            <a:pPr algn="l"/>
            <a:endParaRPr lang="en-GB" sz="1600" dirty="0">
              <a:solidFill>
                <a:srgbClr val="007C91"/>
              </a:solidFill>
              <a:latin typeface="Calibri" panose="020F0502020204030204" pitchFamily="34" charset="0"/>
              <a:cs typeface="Calibri" panose="020F0502020204030204" pitchFamily="34" charset="0"/>
            </a:endParaRPr>
          </a:p>
          <a:p>
            <a:pPr algn="l"/>
            <a:r>
              <a:rPr lang="en-GB" sz="1600" dirty="0">
                <a:solidFill>
                  <a:srgbClr val="007C91"/>
                </a:solidFill>
                <a:latin typeface="Calibri" panose="020F0502020204030204" pitchFamily="34" charset="0"/>
                <a:cs typeface="Calibri" panose="020F0502020204030204" pitchFamily="34" charset="0"/>
              </a:rPr>
              <a:t>An </a:t>
            </a:r>
            <a:r>
              <a:rPr lang="en-GB" sz="1600" dirty="0">
                <a:solidFill>
                  <a:srgbClr val="007C91"/>
                </a:solidFill>
                <a:latin typeface="Calibri" panose="020F0502020204030204" pitchFamily="34" charset="0"/>
                <a:cs typeface="Calibri" panose="020F0502020204030204" pitchFamily="34" charset="0"/>
                <a:hlinkClick r:id="rId34">
                  <a:extLst>
                    <a:ext uri="{A12FA001-AC4F-418D-AE19-62706E023703}">
                      <ahyp:hlinkClr xmlns:ahyp="http://schemas.microsoft.com/office/drawing/2018/hyperlinkcolor" val="tx"/>
                    </a:ext>
                  </a:extLst>
                </a:hlinkClick>
              </a:rPr>
              <a:t>English large print</a:t>
            </a:r>
            <a:r>
              <a:rPr lang="en-GB" sz="1600" dirty="0">
                <a:solidFill>
                  <a:srgbClr val="007C91"/>
                </a:solidFill>
                <a:latin typeface="Calibri" panose="020F0502020204030204" pitchFamily="34" charset="0"/>
                <a:cs typeface="Calibri" panose="020F0502020204030204" pitchFamily="34" charset="0"/>
              </a:rPr>
              <a:t> version is available to order.</a:t>
            </a:r>
          </a:p>
          <a:p>
            <a:pPr algn="l"/>
            <a:endParaRPr lang="en-GB" sz="1600" dirty="0">
              <a:solidFill>
                <a:srgbClr val="007C91"/>
              </a:solidFill>
              <a:latin typeface="Calibri" panose="020F0502020204030204" pitchFamily="34" charset="0"/>
              <a:cs typeface="Calibri" panose="020F0502020204030204" pitchFamily="34" charset="0"/>
            </a:endParaRPr>
          </a:p>
          <a:p>
            <a:pPr algn="l"/>
            <a:r>
              <a:rPr lang="en-GB" sz="1600" dirty="0">
                <a:solidFill>
                  <a:srgbClr val="007C91"/>
                </a:solidFill>
                <a:latin typeface="Calibri" panose="020F0502020204030204" pitchFamily="34" charset="0"/>
                <a:cs typeface="Calibri" panose="020F0502020204030204" pitchFamily="34" charset="0"/>
              </a:rPr>
              <a:t>A </a:t>
            </a:r>
            <a:r>
              <a:rPr lang="en-GB" sz="1600" dirty="0">
                <a:solidFill>
                  <a:srgbClr val="007C91"/>
                </a:solidFill>
                <a:latin typeface="Calibri" panose="020F0502020204030204" pitchFamily="34" charset="0"/>
                <a:cs typeface="Calibri" panose="020F0502020204030204" pitchFamily="34" charset="0"/>
                <a:hlinkClick r:id="rId35">
                  <a:extLst>
                    <a:ext uri="{A12FA001-AC4F-418D-AE19-62706E023703}">
                      <ahyp:hlinkClr xmlns:ahyp="http://schemas.microsoft.com/office/drawing/2018/hyperlinkcolor" val="tx"/>
                    </a:ext>
                  </a:extLst>
                </a:hlinkClick>
              </a:rPr>
              <a:t>Braille version</a:t>
            </a:r>
            <a:r>
              <a:rPr lang="en-GB" sz="1600" dirty="0">
                <a:solidFill>
                  <a:srgbClr val="007C91"/>
                </a:solidFill>
                <a:latin typeface="Calibri" panose="020F0502020204030204" pitchFamily="34" charset="0"/>
                <a:cs typeface="Calibri" panose="020F0502020204030204" pitchFamily="34" charset="0"/>
              </a:rPr>
              <a:t> of this leaflet is available to order.</a:t>
            </a:r>
          </a:p>
          <a:p>
            <a:pPr algn="l"/>
            <a:endParaRPr lang="en-GB" sz="1600" dirty="0">
              <a:solidFill>
                <a:srgbClr val="007C91"/>
              </a:solidFill>
              <a:latin typeface="Calibri" panose="020F0502020204030204" pitchFamily="34" charset="0"/>
              <a:cs typeface="Calibri" panose="020F0502020204030204" pitchFamily="34" charset="0"/>
            </a:endParaRPr>
          </a:p>
          <a:p>
            <a:pPr algn="l"/>
            <a:r>
              <a:rPr lang="en-GB" sz="1600" dirty="0">
                <a:solidFill>
                  <a:srgbClr val="007C91"/>
                </a:solidFill>
                <a:latin typeface="Calibri" panose="020F0502020204030204" pitchFamily="34" charset="0"/>
                <a:cs typeface="Calibri" panose="020F0502020204030204" pitchFamily="34" charset="0"/>
              </a:rPr>
              <a:t>A British Sign Language video of this leaflet is available to </a:t>
            </a:r>
            <a:r>
              <a:rPr lang="en-GB" sz="1600" dirty="0">
                <a:solidFill>
                  <a:srgbClr val="007C91"/>
                </a:solidFill>
                <a:latin typeface="Calibri" panose="020F0502020204030204" pitchFamily="34" charset="0"/>
                <a:cs typeface="Calibri" panose="020F0502020204030204" pitchFamily="34" charset="0"/>
                <a:hlinkClick r:id="rId36">
                  <a:extLst>
                    <a:ext uri="{A12FA001-AC4F-418D-AE19-62706E023703}">
                      <ahyp:hlinkClr xmlns:ahyp="http://schemas.microsoft.com/office/drawing/2018/hyperlinkcolor" val="tx"/>
                    </a:ext>
                  </a:extLst>
                </a:hlinkClick>
              </a:rPr>
              <a:t>view</a:t>
            </a:r>
            <a:r>
              <a:rPr lang="en-GB" sz="1600" dirty="0">
                <a:solidFill>
                  <a:srgbClr val="007C91"/>
                </a:solidFill>
                <a:latin typeface="Calibri" panose="020F0502020204030204" pitchFamily="34" charset="0"/>
                <a:cs typeface="Calibri" panose="020F0502020204030204" pitchFamily="34" charset="0"/>
              </a:rPr>
              <a:t>.</a:t>
            </a:r>
          </a:p>
          <a:p>
            <a:pPr algn="l"/>
            <a:endParaRPr lang="en-GB" sz="1600" dirty="0">
              <a:solidFill>
                <a:srgbClr val="007C91"/>
              </a:solidFill>
              <a:latin typeface="Calibri" panose="020F0502020204030204" pitchFamily="34" charset="0"/>
              <a:cs typeface="Calibri" panose="020F0502020204030204" pitchFamily="34" charset="0"/>
            </a:endParaRPr>
          </a:p>
          <a:p>
            <a:pPr algn="l"/>
            <a:r>
              <a:rPr lang="en-GB" sz="1600" dirty="0">
                <a:solidFill>
                  <a:srgbClr val="007C91"/>
                </a:solidFill>
                <a:latin typeface="Calibri" panose="020F0502020204030204" pitchFamily="34" charset="0"/>
                <a:cs typeface="Calibri" panose="020F0502020204030204" pitchFamily="34" charset="0"/>
              </a:rPr>
              <a:t>This British Sign Language video is also available to </a:t>
            </a:r>
            <a:r>
              <a:rPr lang="en-GB" sz="1600" dirty="0">
                <a:solidFill>
                  <a:srgbClr val="007C91"/>
                </a:solidFill>
                <a:latin typeface="Calibri" panose="020F0502020204030204" pitchFamily="34" charset="0"/>
                <a:cs typeface="Calibri" panose="020F0502020204030204" pitchFamily="34" charset="0"/>
                <a:hlinkClick r:id="rId37">
                  <a:extLst>
                    <a:ext uri="{A12FA001-AC4F-418D-AE19-62706E023703}">
                      <ahyp:hlinkClr xmlns:ahyp="http://schemas.microsoft.com/office/drawing/2018/hyperlinkcolor" val="tx"/>
                    </a:ext>
                  </a:extLst>
                </a:hlinkClick>
              </a:rPr>
              <a:t>download</a:t>
            </a:r>
            <a:r>
              <a:rPr lang="en-GB" sz="1600" dirty="0">
                <a:solidFill>
                  <a:srgbClr val="007C91"/>
                </a:solidFill>
                <a:latin typeface="Calibri" panose="020F0502020204030204" pitchFamily="34" charset="0"/>
                <a:cs typeface="Calibri" panose="020F0502020204030204" pitchFamily="34" charset="0"/>
              </a:rPr>
              <a:t>.</a:t>
            </a:r>
          </a:p>
          <a:p>
            <a:pPr algn="l"/>
            <a:endParaRPr lang="en-GB" sz="1600" dirty="0">
              <a:solidFill>
                <a:srgbClr val="007C91"/>
              </a:solidFill>
              <a:latin typeface="Calibri" panose="020F0502020204030204" pitchFamily="34" charset="0"/>
              <a:cs typeface="Calibri" panose="020F0502020204030204" pitchFamily="34" charset="0"/>
            </a:endParaRPr>
          </a:p>
          <a:p>
            <a:pPr algn="l"/>
            <a:r>
              <a:rPr lang="en-GB" sz="1600" dirty="0">
                <a:solidFill>
                  <a:srgbClr val="007C91"/>
                </a:solidFill>
                <a:latin typeface="Calibri" panose="020F0502020204030204" pitchFamily="34" charset="0"/>
                <a:cs typeface="Calibri" panose="020F0502020204030204" pitchFamily="34" charset="0"/>
              </a:rPr>
              <a:t>An </a:t>
            </a:r>
            <a:r>
              <a:rPr lang="en-GB" sz="1600" dirty="0">
                <a:solidFill>
                  <a:srgbClr val="007C91"/>
                </a:solidFill>
                <a:latin typeface="Calibri" panose="020F0502020204030204" pitchFamily="34" charset="0"/>
                <a:cs typeface="Calibri" panose="020F0502020204030204" pitchFamily="34" charset="0"/>
                <a:hlinkClick r:id="rId38">
                  <a:extLst>
                    <a:ext uri="{A12FA001-AC4F-418D-AE19-62706E023703}">
                      <ahyp:hlinkClr xmlns:ahyp="http://schemas.microsoft.com/office/drawing/2018/hyperlinkcolor" val="tx"/>
                    </a:ext>
                  </a:extLst>
                </a:hlinkClick>
              </a:rPr>
              <a:t>audio version</a:t>
            </a:r>
            <a:r>
              <a:rPr lang="en-GB" sz="1600" dirty="0">
                <a:solidFill>
                  <a:srgbClr val="007C91"/>
                </a:solidFill>
                <a:latin typeface="Calibri" panose="020F0502020204030204" pitchFamily="34" charset="0"/>
                <a:cs typeface="Calibri" panose="020F0502020204030204" pitchFamily="34" charset="0"/>
              </a:rPr>
              <a:t> is available to download.</a:t>
            </a:r>
          </a:p>
          <a:p>
            <a:pPr algn="l"/>
            <a:endParaRPr lang="en-GB" sz="1600" dirty="0">
              <a:solidFill>
                <a:srgbClr val="007C91"/>
              </a:solidFill>
              <a:latin typeface="Calibri" panose="020F0502020204030204" pitchFamily="34" charset="0"/>
              <a:cs typeface="Calibri" panose="020F0502020204030204" pitchFamily="34" charset="0"/>
            </a:endParaRPr>
          </a:p>
          <a:p>
            <a:pPr algn="l"/>
            <a:endParaRPr lang="en-GB" sz="1600" dirty="0">
              <a:solidFill>
                <a:srgbClr val="0B0C0C"/>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E516BEA-FC0D-26E3-7DD1-25DFA05B3128}"/>
              </a:ext>
            </a:extLst>
          </p:cNvPr>
          <p:cNvPicPr>
            <a:picLocks noChangeAspect="1"/>
          </p:cNvPicPr>
          <p:nvPr/>
        </p:nvPicPr>
        <p:blipFill>
          <a:blip r:embed="rId39"/>
          <a:stretch>
            <a:fillRect/>
          </a:stretch>
        </p:blipFill>
        <p:spPr>
          <a:xfrm>
            <a:off x="1178892" y="665719"/>
            <a:ext cx="2279410" cy="4884452"/>
          </a:xfrm>
          <a:prstGeom prst="rect">
            <a:avLst/>
          </a:prstGeom>
        </p:spPr>
      </p:pic>
      <p:sp>
        <p:nvSpPr>
          <p:cNvPr id="9" name="TextBox 8">
            <a:extLst>
              <a:ext uri="{FF2B5EF4-FFF2-40B4-BE49-F238E27FC236}">
                <a16:creationId xmlns:a16="http://schemas.microsoft.com/office/drawing/2014/main" id="{91C4BA24-D965-462D-F5F9-640CF516BF4F}"/>
              </a:ext>
            </a:extLst>
          </p:cNvPr>
          <p:cNvSpPr txBox="1"/>
          <p:nvPr/>
        </p:nvSpPr>
        <p:spPr>
          <a:xfrm>
            <a:off x="2794604" y="5088506"/>
            <a:ext cx="1226634" cy="461665"/>
          </a:xfrm>
          <a:prstGeom prst="rect">
            <a:avLst/>
          </a:prstGeom>
          <a:solidFill>
            <a:srgbClr val="007C91"/>
          </a:solidFill>
        </p:spPr>
        <p:txBody>
          <a:bodyPr wrap="square" rtlCol="0">
            <a:spAutoFit/>
          </a:bodyPr>
          <a:lstStyle/>
          <a:p>
            <a:r>
              <a:rPr lang="en-GB" sz="1200" b="1" dirty="0">
                <a:solidFill>
                  <a:schemeClr val="bg1"/>
                </a:solidFill>
              </a:rPr>
              <a:t>Product code: 2023FCEN</a:t>
            </a:r>
          </a:p>
        </p:txBody>
      </p:sp>
      <p:sp>
        <p:nvSpPr>
          <p:cNvPr id="3" name="Oval 2">
            <a:extLst>
              <a:ext uri="{FF2B5EF4-FFF2-40B4-BE49-F238E27FC236}">
                <a16:creationId xmlns:a16="http://schemas.microsoft.com/office/drawing/2014/main" id="{712024D0-263F-148D-1FF6-14820BA75C64}"/>
              </a:ext>
            </a:extLst>
          </p:cNvPr>
          <p:cNvSpPr/>
          <p:nvPr/>
        </p:nvSpPr>
        <p:spPr>
          <a:xfrm>
            <a:off x="9626966" y="4682827"/>
            <a:ext cx="2335871" cy="1775063"/>
          </a:xfrm>
          <a:prstGeom prst="ellipse">
            <a:avLst/>
          </a:prstGeom>
          <a:solidFill>
            <a:srgbClr val="007C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Please note:</a:t>
            </a:r>
          </a:p>
          <a:p>
            <a:pPr algn="ctr"/>
            <a:r>
              <a:rPr lang="en-GB" sz="1400" dirty="0"/>
              <a:t>the images on the translated and alternative versions differs to the English version</a:t>
            </a:r>
          </a:p>
        </p:txBody>
      </p:sp>
    </p:spTree>
    <p:extLst>
      <p:ext uri="{BB962C8B-B14F-4D97-AF65-F5344CB8AC3E}">
        <p14:creationId xmlns:p14="http://schemas.microsoft.com/office/powerpoint/2010/main" val="3515362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BAF8A-7CD7-4A85-A125-C5475BA77063}"/>
              </a:ext>
            </a:extLst>
          </p:cNvPr>
          <p:cNvSpPr>
            <a:spLocks noGrp="1"/>
          </p:cNvSpPr>
          <p:nvPr>
            <p:ph type="title"/>
          </p:nvPr>
        </p:nvSpPr>
        <p:spPr/>
        <p:txBody>
          <a:bodyPr>
            <a:normAutofit/>
          </a:bodyPr>
          <a:lstStyle/>
          <a:p>
            <a:r>
              <a:rPr lang="en-GB" sz="3600" dirty="0">
                <a:latin typeface="Calibri" panose="020F0502020204030204" pitchFamily="34" charset="0"/>
                <a:cs typeface="Calibri" panose="020F0502020204030204" pitchFamily="34" charset="0"/>
              </a:rPr>
              <a:t>| Primary school resources</a:t>
            </a:r>
          </a:p>
        </p:txBody>
      </p:sp>
      <p:sp>
        <p:nvSpPr>
          <p:cNvPr id="5" name="Slide Number Placeholder 4">
            <a:extLst>
              <a:ext uri="{FF2B5EF4-FFF2-40B4-BE49-F238E27FC236}">
                <a16:creationId xmlns:a16="http://schemas.microsoft.com/office/drawing/2014/main" id="{315D9317-B0A6-457C-9129-D12A517E84E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73E1168A-9261-4BDC-ABF1-A51526C144E9}"/>
              </a:ext>
            </a:extLst>
          </p:cNvPr>
          <p:cNvSpPr txBox="1"/>
          <p:nvPr/>
        </p:nvSpPr>
        <p:spPr>
          <a:xfrm>
            <a:off x="615956" y="5854896"/>
            <a:ext cx="3986866"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7C91"/>
                </a:solidFill>
                <a:effectLst/>
                <a:uLnTx/>
                <a:uFillTx/>
                <a:latin typeface="Calibri" panose="020F0502020204030204" pitchFamily="34" charset="0"/>
                <a:cs typeface="Calibri" panose="020F0502020204030204" pitchFamily="34" charset="0"/>
              </a:rPr>
              <a:t>https://www.healthpublications.gov.uk/ViewProduct.html?sp=Sflu5reasonstovaccinateyourchildposter011years</a:t>
            </a:r>
          </a:p>
        </p:txBody>
      </p:sp>
      <p:sp>
        <p:nvSpPr>
          <p:cNvPr id="16" name="TextBox 15">
            <a:extLst>
              <a:ext uri="{FF2B5EF4-FFF2-40B4-BE49-F238E27FC236}">
                <a16:creationId xmlns:a16="http://schemas.microsoft.com/office/drawing/2014/main" id="{11E6626A-44E3-4FA9-922B-CD86B9FF6F3A}"/>
              </a:ext>
            </a:extLst>
          </p:cNvPr>
          <p:cNvSpPr txBox="1"/>
          <p:nvPr/>
        </p:nvSpPr>
        <p:spPr>
          <a:xfrm>
            <a:off x="4511584" y="1354049"/>
            <a:ext cx="6792361" cy="2862322"/>
          </a:xfrm>
          <a:prstGeom prst="rect">
            <a:avLst/>
          </a:prstGeom>
          <a:noFill/>
        </p:spPr>
        <p:txBody>
          <a:bodyPr wrap="square">
            <a:spAutoFit/>
          </a:bodyPr>
          <a:lstStyle/>
          <a:p>
            <a:pPr algn="l"/>
            <a:r>
              <a:rPr lang="en-GB" b="1" i="0" dirty="0">
                <a:solidFill>
                  <a:srgbClr val="007C91"/>
                </a:solidFill>
                <a:effectLst/>
                <a:latin typeface="Calibri" panose="020F0502020204030204" pitchFamily="34" charset="0"/>
                <a:cs typeface="Calibri" panose="020F0502020204030204" pitchFamily="34" charset="0"/>
              </a:rPr>
              <a:t>5 reasons to vaccinate your child against flu poster for primary schools and pre-schools</a:t>
            </a:r>
          </a:p>
          <a:p>
            <a:pPr algn="l"/>
            <a:endParaRPr lang="en-GB" b="1" i="0" dirty="0">
              <a:solidFill>
                <a:srgbClr val="007C91"/>
              </a:solidFill>
              <a:effectLst/>
              <a:latin typeface="Calibri" panose="020F0502020204030204" pitchFamily="34" charset="0"/>
              <a:cs typeface="Calibri" panose="020F0502020204030204" pitchFamily="34" charset="0"/>
            </a:endParaRPr>
          </a:p>
          <a:p>
            <a:pPr algn="l"/>
            <a:r>
              <a:rPr lang="en-GB" b="0" i="0" dirty="0">
                <a:solidFill>
                  <a:srgbClr val="007C91"/>
                </a:solidFill>
                <a:effectLst/>
                <a:latin typeface="Calibri" panose="020F0502020204030204" pitchFamily="34" charset="0"/>
                <a:cs typeface="Calibri" panose="020F0502020204030204" pitchFamily="34" charset="0"/>
              </a:rPr>
              <a:t>This poster is available free to order in the following languages:</a:t>
            </a:r>
          </a:p>
          <a:p>
            <a:pPr algn="l"/>
            <a:r>
              <a:rPr lang="en-GB" b="0" i="0" dirty="0">
                <a:solidFill>
                  <a:srgbClr val="007C91"/>
                </a:solidFill>
                <a:effectLst/>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English</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Albanian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Arabic</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Bengali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Brazilian Portuguese</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Bulgarian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Chinese</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Estonian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Farsi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Greek</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Gujarati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Hindi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Latvian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Lithuanian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Panjabi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8">
                  <a:extLst>
                    <a:ext uri="{A12FA001-AC4F-418D-AE19-62706E023703}">
                      <ahyp:hlinkClr xmlns:ahyp="http://schemas.microsoft.com/office/drawing/2018/hyperlinkcolor" val="tx"/>
                    </a:ext>
                  </a:extLst>
                </a:hlinkClick>
              </a:rPr>
              <a:t>Polish</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9">
                  <a:extLst>
                    <a:ext uri="{A12FA001-AC4F-418D-AE19-62706E023703}">
                      <ahyp:hlinkClr xmlns:ahyp="http://schemas.microsoft.com/office/drawing/2018/hyperlinkcolor" val="tx"/>
                    </a:ext>
                  </a:extLst>
                </a:hlinkClick>
              </a:rPr>
              <a:t>Romanian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0">
                  <a:extLst>
                    <a:ext uri="{A12FA001-AC4F-418D-AE19-62706E023703}">
                      <ahyp:hlinkClr xmlns:ahyp="http://schemas.microsoft.com/office/drawing/2018/hyperlinkcolor" val="tx"/>
                    </a:ext>
                  </a:extLst>
                </a:hlinkClick>
              </a:rPr>
              <a:t>Romany</a:t>
            </a:r>
            <a:r>
              <a:rPr lang="en-GB" b="0" i="0" dirty="0">
                <a:solidFill>
                  <a:srgbClr val="007C91"/>
                </a:solidFill>
                <a:effectLst/>
                <a:latin typeface="Calibri" panose="020F0502020204030204" pitchFamily="34" charset="0"/>
                <a:cs typeface="Calibri" panose="020F0502020204030204" pitchFamily="34" charset="0"/>
              </a:rPr>
              <a:t>, </a:t>
            </a:r>
          </a:p>
          <a:p>
            <a:pPr algn="l"/>
            <a:r>
              <a:rPr lang="en-GB" b="0" i="0" dirty="0">
                <a:solidFill>
                  <a:srgbClr val="007C91"/>
                </a:solidFill>
                <a:effectLst/>
                <a:latin typeface="Calibri" panose="020F0502020204030204" pitchFamily="34" charset="0"/>
                <a:cs typeface="Calibri" panose="020F0502020204030204" pitchFamily="34" charset="0"/>
                <a:hlinkClick r:id="rId21">
                  <a:extLst>
                    <a:ext uri="{A12FA001-AC4F-418D-AE19-62706E023703}">
                      <ahyp:hlinkClr xmlns:ahyp="http://schemas.microsoft.com/office/drawing/2018/hyperlinkcolor" val="tx"/>
                    </a:ext>
                  </a:extLst>
                </a:hlinkClick>
              </a:rPr>
              <a:t>Russian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2">
                  <a:extLst>
                    <a:ext uri="{A12FA001-AC4F-418D-AE19-62706E023703}">
                      <ahyp:hlinkClr xmlns:ahyp="http://schemas.microsoft.com/office/drawing/2018/hyperlinkcolor" val="tx"/>
                    </a:ext>
                  </a:extLst>
                </a:hlinkClick>
              </a:rPr>
              <a:t>Somali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3">
                  <a:extLst>
                    <a:ext uri="{A12FA001-AC4F-418D-AE19-62706E023703}">
                      <ahyp:hlinkClr xmlns:ahyp="http://schemas.microsoft.com/office/drawing/2018/hyperlinkcolor" val="tx"/>
                    </a:ext>
                  </a:extLst>
                </a:hlinkClick>
              </a:rPr>
              <a:t>Spanish</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4">
                  <a:extLst>
                    <a:ext uri="{A12FA001-AC4F-418D-AE19-62706E023703}">
                      <ahyp:hlinkClr xmlns:ahyp="http://schemas.microsoft.com/office/drawing/2018/hyperlinkcolor" val="tx"/>
                    </a:ext>
                  </a:extLst>
                </a:hlinkClick>
              </a:rPr>
              <a:t>Turkish</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5">
                  <a:extLst>
                    <a:ext uri="{A12FA001-AC4F-418D-AE19-62706E023703}">
                      <ahyp:hlinkClr xmlns:ahyp="http://schemas.microsoft.com/office/drawing/2018/hyperlinkcolor" val="tx"/>
                    </a:ext>
                  </a:extLst>
                </a:hlinkClick>
              </a:rPr>
              <a:t>Twi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6">
                  <a:extLst>
                    <a:ext uri="{A12FA001-AC4F-418D-AE19-62706E023703}">
                      <ahyp:hlinkClr xmlns:ahyp="http://schemas.microsoft.com/office/drawing/2018/hyperlinkcolor" val="tx"/>
                    </a:ext>
                  </a:extLst>
                </a:hlinkClick>
              </a:rPr>
              <a:t>Ukrainian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7">
                  <a:extLst>
                    <a:ext uri="{A12FA001-AC4F-418D-AE19-62706E023703}">
                      <ahyp:hlinkClr xmlns:ahyp="http://schemas.microsoft.com/office/drawing/2018/hyperlinkcolor" val="tx"/>
                    </a:ext>
                  </a:extLst>
                </a:hlinkClick>
              </a:rPr>
              <a:t>Urdu</a:t>
            </a:r>
            <a:r>
              <a:rPr lang="en-GB" b="0" i="0" dirty="0">
                <a:solidFill>
                  <a:srgbClr val="007C91"/>
                </a:solidFill>
                <a:effectLst/>
                <a:latin typeface="Calibri" panose="020F0502020204030204" pitchFamily="34" charset="0"/>
                <a:cs typeface="Calibri" panose="020F0502020204030204" pitchFamily="34" charset="0"/>
              </a:rPr>
              <a:t> and </a:t>
            </a:r>
          </a:p>
          <a:p>
            <a:pPr algn="l"/>
            <a:r>
              <a:rPr lang="en-GB" b="0" i="0" dirty="0">
                <a:solidFill>
                  <a:srgbClr val="007C91"/>
                </a:solidFill>
                <a:effectLst/>
                <a:latin typeface="Calibri" panose="020F0502020204030204" pitchFamily="34" charset="0"/>
                <a:cs typeface="Calibri" panose="020F0502020204030204" pitchFamily="34" charset="0"/>
                <a:hlinkClick r:id="rId28">
                  <a:extLst>
                    <a:ext uri="{A12FA001-AC4F-418D-AE19-62706E023703}">
                      <ahyp:hlinkClr xmlns:ahyp="http://schemas.microsoft.com/office/drawing/2018/hyperlinkcolor" val="tx"/>
                    </a:ext>
                  </a:extLst>
                </a:hlinkClick>
              </a:rPr>
              <a:t>Yiddish</a:t>
            </a:r>
            <a:r>
              <a:rPr lang="en-GB" b="0" i="0" dirty="0">
                <a:solidFill>
                  <a:srgbClr val="007C91"/>
                </a:solidFill>
                <a:effectLst/>
                <a:latin typeface="Calibri" panose="020F0502020204030204" pitchFamily="34" charset="0"/>
                <a:cs typeface="Calibri" panose="020F0502020204030204" pitchFamily="34" charset="0"/>
              </a:rPr>
              <a:t>.</a:t>
            </a:r>
          </a:p>
          <a:p>
            <a:pPr algn="l"/>
            <a:endParaRPr lang="en-GB" b="0" i="0" dirty="0">
              <a:solidFill>
                <a:srgbClr val="007C91"/>
              </a:solidFill>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BBF0D44-7EBD-F658-CFD0-67523DA6B6EF}"/>
              </a:ext>
            </a:extLst>
          </p:cNvPr>
          <p:cNvPicPr>
            <a:picLocks noChangeAspect="1"/>
          </p:cNvPicPr>
          <p:nvPr/>
        </p:nvPicPr>
        <p:blipFill>
          <a:blip r:embed="rId29"/>
          <a:stretch>
            <a:fillRect/>
          </a:stretch>
        </p:blipFill>
        <p:spPr>
          <a:xfrm>
            <a:off x="888055" y="1014045"/>
            <a:ext cx="3137373" cy="4436179"/>
          </a:xfrm>
          <a:prstGeom prst="rect">
            <a:avLst/>
          </a:prstGeom>
        </p:spPr>
      </p:pic>
      <p:sp>
        <p:nvSpPr>
          <p:cNvPr id="4" name="TextBox 3">
            <a:extLst>
              <a:ext uri="{FF2B5EF4-FFF2-40B4-BE49-F238E27FC236}">
                <a16:creationId xmlns:a16="http://schemas.microsoft.com/office/drawing/2014/main" id="{55305AFA-16F9-38FF-E685-CE26090B37D6}"/>
              </a:ext>
            </a:extLst>
          </p:cNvPr>
          <p:cNvSpPr txBox="1"/>
          <p:nvPr/>
        </p:nvSpPr>
        <p:spPr>
          <a:xfrm>
            <a:off x="3715655" y="5308367"/>
            <a:ext cx="1348677" cy="461665"/>
          </a:xfrm>
          <a:prstGeom prst="rect">
            <a:avLst/>
          </a:prstGeom>
          <a:solidFill>
            <a:srgbClr val="007C91"/>
          </a:solidFill>
        </p:spPr>
        <p:txBody>
          <a:bodyPr wrap="square" rtlCol="0">
            <a:spAutoFit/>
          </a:bodyPr>
          <a:lstStyle/>
          <a:p>
            <a:r>
              <a:rPr lang="en-GB" sz="1200" b="1" dirty="0">
                <a:solidFill>
                  <a:schemeClr val="bg1"/>
                </a:solidFill>
              </a:rPr>
              <a:t>Product code: 2901251E1</a:t>
            </a:r>
          </a:p>
        </p:txBody>
      </p:sp>
    </p:spTree>
    <p:extLst>
      <p:ext uri="{BB962C8B-B14F-4D97-AF65-F5344CB8AC3E}">
        <p14:creationId xmlns:p14="http://schemas.microsoft.com/office/powerpoint/2010/main" val="819374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BAF8A-7CD7-4A85-A125-C5475BA77063}"/>
              </a:ext>
            </a:extLst>
          </p:cNvPr>
          <p:cNvSpPr>
            <a:spLocks noGrp="1"/>
          </p:cNvSpPr>
          <p:nvPr>
            <p:ph type="title"/>
          </p:nvPr>
        </p:nvSpPr>
        <p:spPr/>
        <p:txBody>
          <a:bodyPr>
            <a:normAutofit/>
          </a:bodyPr>
          <a:lstStyle/>
          <a:p>
            <a:r>
              <a:rPr lang="en-GB" sz="3600" dirty="0">
                <a:latin typeface="Calibri" panose="020F0502020204030204" pitchFamily="34" charset="0"/>
                <a:cs typeface="Calibri" panose="020F0502020204030204" pitchFamily="34" charset="0"/>
              </a:rPr>
              <a:t>| Secondary school resources</a:t>
            </a:r>
          </a:p>
        </p:txBody>
      </p:sp>
      <p:sp>
        <p:nvSpPr>
          <p:cNvPr id="5" name="Slide Number Placeholder 4">
            <a:extLst>
              <a:ext uri="{FF2B5EF4-FFF2-40B4-BE49-F238E27FC236}">
                <a16:creationId xmlns:a16="http://schemas.microsoft.com/office/drawing/2014/main" id="{315D9317-B0A6-457C-9129-D12A517E84E9}"/>
              </a:ext>
            </a:extLst>
          </p:cNvPr>
          <p:cNvSpPr>
            <a:spLocks noGrp="1"/>
          </p:cNvSpPr>
          <p:nvPr>
            <p:ph type="sldNum" sz="quarter" idx="11"/>
          </p:nvPr>
        </p:nvSpPr>
        <p:spPr/>
        <p:txBody>
          <a:bodyPr/>
          <a:lstStyle/>
          <a:p>
            <a:fld id="{344369E4-5DE7-46E5-874E-4FD437973785}" type="slidenum">
              <a:rPr lang="en-GB" smtClean="0"/>
              <a:pPr/>
              <a:t>23</a:t>
            </a:fld>
            <a:endParaRPr lang="en-GB" sz="1400" dirty="0"/>
          </a:p>
        </p:txBody>
      </p:sp>
      <p:pic>
        <p:nvPicPr>
          <p:cNvPr id="6" name="Picture 5">
            <a:extLst>
              <a:ext uri="{FF2B5EF4-FFF2-40B4-BE49-F238E27FC236}">
                <a16:creationId xmlns:a16="http://schemas.microsoft.com/office/drawing/2014/main" id="{570DC847-D65B-470D-A94F-5A3E76148AE3}"/>
              </a:ext>
            </a:extLst>
          </p:cNvPr>
          <p:cNvPicPr>
            <a:picLocks noChangeAspect="1"/>
          </p:cNvPicPr>
          <p:nvPr/>
        </p:nvPicPr>
        <p:blipFill>
          <a:blip r:embed="rId3"/>
          <a:stretch>
            <a:fillRect/>
          </a:stretch>
        </p:blipFill>
        <p:spPr>
          <a:xfrm>
            <a:off x="4894340" y="693792"/>
            <a:ext cx="2403319" cy="4812946"/>
          </a:xfrm>
          <a:prstGeom prst="rect">
            <a:avLst/>
          </a:prstGeom>
        </p:spPr>
      </p:pic>
      <p:sp>
        <p:nvSpPr>
          <p:cNvPr id="16" name="TextBox 15">
            <a:extLst>
              <a:ext uri="{FF2B5EF4-FFF2-40B4-BE49-F238E27FC236}">
                <a16:creationId xmlns:a16="http://schemas.microsoft.com/office/drawing/2014/main" id="{D0C4C39B-67DF-4E66-A261-59B0AFE97C73}"/>
              </a:ext>
            </a:extLst>
          </p:cNvPr>
          <p:cNvSpPr txBox="1"/>
          <p:nvPr/>
        </p:nvSpPr>
        <p:spPr>
          <a:xfrm>
            <a:off x="4698393" y="5651782"/>
            <a:ext cx="3164898" cy="738664"/>
          </a:xfrm>
          <a:prstGeom prst="rect">
            <a:avLst/>
          </a:prstGeom>
          <a:noFill/>
        </p:spPr>
        <p:txBody>
          <a:bodyPr wrap="square">
            <a:spAutoFit/>
          </a:bodyPr>
          <a:lstStyle/>
          <a:p>
            <a:r>
              <a:rPr lang="en-GB" sz="1400" dirty="0">
                <a:solidFill>
                  <a:srgbClr val="007C91"/>
                </a:solidFill>
                <a:latin typeface="Calibri" panose="020F0502020204030204" pitchFamily="34" charset="0"/>
                <a:cs typeface="Calibri" panose="020F0502020204030204" pitchFamily="34" charset="0"/>
              </a:rPr>
              <a:t>https://www.healthpublications.gov.uk/ViewProduct.html?sp=Sprotectyourselffromflusecondaryschoolenglish</a:t>
            </a:r>
          </a:p>
        </p:txBody>
      </p:sp>
      <p:pic>
        <p:nvPicPr>
          <p:cNvPr id="18" name="Picture 17">
            <a:extLst>
              <a:ext uri="{FF2B5EF4-FFF2-40B4-BE49-F238E27FC236}">
                <a16:creationId xmlns:a16="http://schemas.microsoft.com/office/drawing/2014/main" id="{FEF151DA-2292-462A-8942-A8B542FD38E0}"/>
              </a:ext>
            </a:extLst>
          </p:cNvPr>
          <p:cNvPicPr>
            <a:picLocks noChangeAspect="1"/>
          </p:cNvPicPr>
          <p:nvPr/>
        </p:nvPicPr>
        <p:blipFill>
          <a:blip r:embed="rId4"/>
          <a:stretch>
            <a:fillRect/>
          </a:stretch>
        </p:blipFill>
        <p:spPr>
          <a:xfrm>
            <a:off x="8002386" y="179416"/>
            <a:ext cx="3914558" cy="5505062"/>
          </a:xfrm>
          <a:prstGeom prst="rect">
            <a:avLst/>
          </a:prstGeom>
        </p:spPr>
      </p:pic>
      <p:sp>
        <p:nvSpPr>
          <p:cNvPr id="20" name="TextBox 19">
            <a:extLst>
              <a:ext uri="{FF2B5EF4-FFF2-40B4-BE49-F238E27FC236}">
                <a16:creationId xmlns:a16="http://schemas.microsoft.com/office/drawing/2014/main" id="{0ABD7795-86CF-4ECD-860E-D4F3A85849AD}"/>
              </a:ext>
            </a:extLst>
          </p:cNvPr>
          <p:cNvSpPr txBox="1"/>
          <p:nvPr/>
        </p:nvSpPr>
        <p:spPr>
          <a:xfrm>
            <a:off x="8002385" y="5770409"/>
            <a:ext cx="4060319" cy="738664"/>
          </a:xfrm>
          <a:prstGeom prst="rect">
            <a:avLst/>
          </a:prstGeom>
          <a:noFill/>
        </p:spPr>
        <p:txBody>
          <a:bodyPr wrap="square">
            <a:spAutoFit/>
          </a:bodyPr>
          <a:lstStyle/>
          <a:p>
            <a:r>
              <a:rPr lang="en-GB" sz="1400" dirty="0">
                <a:solidFill>
                  <a:srgbClr val="007C91"/>
                </a:solidFill>
                <a:latin typeface="Calibri" panose="020F0502020204030204" pitchFamily="34" charset="0"/>
                <a:cs typeface="Calibri" panose="020F0502020204030204" pitchFamily="34" charset="0"/>
              </a:rPr>
              <a:t>https://www.healthpublications.gov.uk/ViewProduct.html?sp=Sflu5reasonstovaccinateyourchildposter1117years</a:t>
            </a:r>
          </a:p>
        </p:txBody>
      </p:sp>
      <p:sp>
        <p:nvSpPr>
          <p:cNvPr id="10" name="TextBox 9">
            <a:extLst>
              <a:ext uri="{FF2B5EF4-FFF2-40B4-BE49-F238E27FC236}">
                <a16:creationId xmlns:a16="http://schemas.microsoft.com/office/drawing/2014/main" id="{84903672-573F-4A45-BCF5-D671842E0F53}"/>
              </a:ext>
            </a:extLst>
          </p:cNvPr>
          <p:cNvSpPr txBox="1"/>
          <p:nvPr/>
        </p:nvSpPr>
        <p:spPr>
          <a:xfrm>
            <a:off x="726961" y="5883082"/>
            <a:ext cx="3832339" cy="543162"/>
          </a:xfrm>
          <a:prstGeom prst="rect">
            <a:avLst/>
          </a:prstGeom>
          <a:noFill/>
        </p:spPr>
        <p:txBody>
          <a:bodyPr wrap="square">
            <a:spAutoFit/>
          </a:bodyPr>
          <a:lstStyle/>
          <a:p>
            <a:pPr>
              <a:lnSpc>
                <a:spcPct val="107000"/>
              </a:lnSpc>
              <a:spcAft>
                <a:spcPts val="800"/>
              </a:spcAft>
            </a:pPr>
            <a:r>
              <a:rPr lang="en-GB" sz="1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www.gov.uk/government/publications/flu-vaccination-in-schools</a:t>
            </a: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text, screenshot, font, letter&#10;&#10;Description automatically generated">
            <a:extLst>
              <a:ext uri="{FF2B5EF4-FFF2-40B4-BE49-F238E27FC236}">
                <a16:creationId xmlns:a16="http://schemas.microsoft.com/office/drawing/2014/main" id="{9BD7202D-244D-5E6F-C7BB-36DE6B1446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157" y="673403"/>
            <a:ext cx="3955426" cy="5311955"/>
          </a:xfrm>
          <a:prstGeom prst="rect">
            <a:avLst/>
          </a:prstGeom>
        </p:spPr>
      </p:pic>
      <p:sp>
        <p:nvSpPr>
          <p:cNvPr id="11" name="TextBox 10">
            <a:extLst>
              <a:ext uri="{FF2B5EF4-FFF2-40B4-BE49-F238E27FC236}">
                <a16:creationId xmlns:a16="http://schemas.microsoft.com/office/drawing/2014/main" id="{72AAF1D1-99D7-2F6D-91B8-ED5B4ED19141}"/>
              </a:ext>
            </a:extLst>
          </p:cNvPr>
          <p:cNvSpPr txBox="1"/>
          <p:nvPr/>
        </p:nvSpPr>
        <p:spPr>
          <a:xfrm>
            <a:off x="9398461" y="5272193"/>
            <a:ext cx="1226634" cy="461665"/>
          </a:xfrm>
          <a:prstGeom prst="rect">
            <a:avLst/>
          </a:prstGeom>
          <a:solidFill>
            <a:srgbClr val="007C91"/>
          </a:solidFill>
        </p:spPr>
        <p:txBody>
          <a:bodyPr wrap="square" rtlCol="0">
            <a:spAutoFit/>
          </a:bodyPr>
          <a:lstStyle/>
          <a:p>
            <a:r>
              <a:rPr lang="en-GB" sz="1200" b="1" dirty="0">
                <a:solidFill>
                  <a:schemeClr val="bg1"/>
                </a:solidFill>
              </a:rPr>
              <a:t>Product code:  2901251F1</a:t>
            </a:r>
          </a:p>
        </p:txBody>
      </p:sp>
      <p:sp>
        <p:nvSpPr>
          <p:cNvPr id="12" name="TextBox 11">
            <a:extLst>
              <a:ext uri="{FF2B5EF4-FFF2-40B4-BE49-F238E27FC236}">
                <a16:creationId xmlns:a16="http://schemas.microsoft.com/office/drawing/2014/main" id="{A6D77A3D-0E90-D415-9FCD-CC92223526D1}"/>
              </a:ext>
            </a:extLst>
          </p:cNvPr>
          <p:cNvSpPr txBox="1"/>
          <p:nvPr/>
        </p:nvSpPr>
        <p:spPr>
          <a:xfrm>
            <a:off x="6423389" y="5093301"/>
            <a:ext cx="1226634" cy="461665"/>
          </a:xfrm>
          <a:prstGeom prst="rect">
            <a:avLst/>
          </a:prstGeom>
          <a:solidFill>
            <a:srgbClr val="007C91"/>
          </a:solidFill>
        </p:spPr>
        <p:txBody>
          <a:bodyPr wrap="square" rtlCol="0">
            <a:spAutoFit/>
          </a:bodyPr>
          <a:lstStyle/>
          <a:p>
            <a:r>
              <a:rPr lang="en-GB" sz="1200" b="1" dirty="0">
                <a:solidFill>
                  <a:schemeClr val="bg1"/>
                </a:solidFill>
              </a:rPr>
              <a:t>Product code: 22SECFLUEN</a:t>
            </a:r>
          </a:p>
        </p:txBody>
      </p:sp>
    </p:spTree>
    <p:extLst>
      <p:ext uri="{BB962C8B-B14F-4D97-AF65-F5344CB8AC3E}">
        <p14:creationId xmlns:p14="http://schemas.microsoft.com/office/powerpoint/2010/main" val="2267036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BAF8A-7CD7-4A85-A125-C5475BA77063}"/>
              </a:ext>
            </a:extLst>
          </p:cNvPr>
          <p:cNvSpPr>
            <a:spLocks noGrp="1"/>
          </p:cNvSpPr>
          <p:nvPr>
            <p:ph type="title"/>
          </p:nvPr>
        </p:nvSpPr>
        <p:spPr>
          <a:xfrm>
            <a:off x="615956" y="179416"/>
            <a:ext cx="11123856" cy="836843"/>
          </a:xfrm>
        </p:spPr>
        <p:txBody>
          <a:bodyPr>
            <a:normAutofit fontScale="90000"/>
          </a:bodyPr>
          <a:lstStyle/>
          <a:p>
            <a:r>
              <a:rPr lang="en-GB" sz="3600" dirty="0">
                <a:latin typeface="Calibri" panose="020F0502020204030204" pitchFamily="34" charset="0"/>
                <a:cs typeface="Calibri" panose="020F0502020204030204" pitchFamily="34" charset="0"/>
              </a:rPr>
              <a:t>| Secondary school resources</a:t>
            </a:r>
            <a:br>
              <a:rPr lang="en-GB" sz="3600" dirty="0">
                <a:latin typeface="Calibri" panose="020F0502020204030204" pitchFamily="34" charset="0"/>
                <a:cs typeface="Calibri" panose="020F0502020204030204" pitchFamily="34" charset="0"/>
              </a:rPr>
            </a:br>
            <a:br>
              <a:rPr lang="en-GB" sz="36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br>
            <a:endParaRPr lang="en-GB" sz="3600"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315D9317-B0A6-457C-9129-D12A517E84E9}"/>
              </a:ext>
            </a:extLst>
          </p:cNvPr>
          <p:cNvSpPr>
            <a:spLocks noGrp="1"/>
          </p:cNvSpPr>
          <p:nvPr>
            <p:ph type="sldNum" sz="quarter" idx="11"/>
          </p:nvPr>
        </p:nvSpPr>
        <p:spPr/>
        <p:txBody>
          <a:bodyPr/>
          <a:lstStyle/>
          <a:p>
            <a:fld id="{344369E4-5DE7-46E5-874E-4FD437973785}" type="slidenum">
              <a:rPr lang="en-GB" smtClean="0"/>
              <a:pPr/>
              <a:t>24</a:t>
            </a:fld>
            <a:endParaRPr lang="en-GB" sz="1400" dirty="0"/>
          </a:p>
        </p:txBody>
      </p:sp>
      <p:pic>
        <p:nvPicPr>
          <p:cNvPr id="6" name="Picture 5">
            <a:extLst>
              <a:ext uri="{FF2B5EF4-FFF2-40B4-BE49-F238E27FC236}">
                <a16:creationId xmlns:a16="http://schemas.microsoft.com/office/drawing/2014/main" id="{570DC847-D65B-470D-A94F-5A3E76148AE3}"/>
              </a:ext>
            </a:extLst>
          </p:cNvPr>
          <p:cNvPicPr>
            <a:picLocks noChangeAspect="1"/>
          </p:cNvPicPr>
          <p:nvPr/>
        </p:nvPicPr>
        <p:blipFill>
          <a:blip r:embed="rId3"/>
          <a:stretch>
            <a:fillRect/>
          </a:stretch>
        </p:blipFill>
        <p:spPr>
          <a:xfrm>
            <a:off x="961293" y="1664889"/>
            <a:ext cx="2016152" cy="4037595"/>
          </a:xfrm>
          <a:prstGeom prst="rect">
            <a:avLst/>
          </a:prstGeom>
        </p:spPr>
      </p:pic>
      <p:sp>
        <p:nvSpPr>
          <p:cNvPr id="20" name="TextBox 19">
            <a:extLst>
              <a:ext uri="{FF2B5EF4-FFF2-40B4-BE49-F238E27FC236}">
                <a16:creationId xmlns:a16="http://schemas.microsoft.com/office/drawing/2014/main" id="{0ABD7795-86CF-4ECD-860E-D4F3A85849AD}"/>
              </a:ext>
            </a:extLst>
          </p:cNvPr>
          <p:cNvSpPr txBox="1"/>
          <p:nvPr/>
        </p:nvSpPr>
        <p:spPr>
          <a:xfrm>
            <a:off x="7962187" y="5770409"/>
            <a:ext cx="4099183" cy="307777"/>
          </a:xfrm>
          <a:prstGeom prst="rect">
            <a:avLst/>
          </a:prstGeom>
          <a:noFill/>
        </p:spPr>
        <p:txBody>
          <a:bodyPr wrap="square">
            <a:spAutoFit/>
          </a:bodyPr>
          <a:lstStyle/>
          <a:p>
            <a:endParaRPr lang="en-GB" sz="1400" dirty="0">
              <a:solidFill>
                <a:srgbClr val="007C91"/>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4903672-573F-4A45-BCF5-D671842E0F53}"/>
              </a:ext>
            </a:extLst>
          </p:cNvPr>
          <p:cNvSpPr txBox="1"/>
          <p:nvPr/>
        </p:nvSpPr>
        <p:spPr>
          <a:xfrm>
            <a:off x="726961" y="5883082"/>
            <a:ext cx="3832339" cy="1106778"/>
          </a:xfrm>
          <a:prstGeom prst="rect">
            <a:avLst/>
          </a:prstGeom>
          <a:noFill/>
        </p:spPr>
        <p:txBody>
          <a:bodyPr wrap="square">
            <a:spAutoFit/>
          </a:bodyPr>
          <a:lstStyle/>
          <a:p>
            <a:pPr>
              <a:lnSpc>
                <a:spcPct val="107000"/>
              </a:lnSpc>
              <a:spcAft>
                <a:spcPts val="800"/>
              </a:spcAft>
            </a:pPr>
            <a:r>
              <a:rPr lang="en-GB" sz="1400" dirty="0">
                <a:solidFill>
                  <a:srgbClr val="007C91"/>
                </a:solidFill>
                <a:latin typeface="Calibri" panose="020F0502020204030204" pitchFamily="34" charset="0"/>
                <a:cs typeface="Calibri" panose="020F0502020204030204" pitchFamily="34" charset="0"/>
              </a:rPr>
              <a:t>https://www.healthpublications.gov.uk/ViewProduct.html?sp=Sprotectyourselffromflusecondaryschoolenglish</a:t>
            </a:r>
          </a:p>
          <a:p>
            <a:pPr>
              <a:lnSpc>
                <a:spcPct val="107000"/>
              </a:lnSpc>
              <a:spcAft>
                <a:spcPts val="800"/>
              </a:spcAft>
            </a:pP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E1A14F8-DAE9-41EE-8552-DEB31752928B}"/>
              </a:ext>
            </a:extLst>
          </p:cNvPr>
          <p:cNvSpPr txBox="1"/>
          <p:nvPr/>
        </p:nvSpPr>
        <p:spPr>
          <a:xfrm>
            <a:off x="8376138" y="609600"/>
            <a:ext cx="2854569" cy="4448907"/>
          </a:xfrm>
          <a:prstGeom prst="rect">
            <a:avLst/>
          </a:prstGeom>
          <a:noFill/>
        </p:spPr>
        <p:txBody>
          <a:bodyPr wrap="square" rtlCol="0">
            <a:spAutoFit/>
          </a:bodyPr>
          <a:lstStyle/>
          <a:p>
            <a:endParaRPr lang="en-GB" dirty="0"/>
          </a:p>
        </p:txBody>
      </p:sp>
      <p:sp>
        <p:nvSpPr>
          <p:cNvPr id="11" name="TextBox 10">
            <a:extLst>
              <a:ext uri="{FF2B5EF4-FFF2-40B4-BE49-F238E27FC236}">
                <a16:creationId xmlns:a16="http://schemas.microsoft.com/office/drawing/2014/main" id="{74834E3D-C682-4D18-8901-0907A3BC1924}"/>
              </a:ext>
            </a:extLst>
          </p:cNvPr>
          <p:cNvSpPr txBox="1"/>
          <p:nvPr/>
        </p:nvSpPr>
        <p:spPr>
          <a:xfrm>
            <a:off x="4214446" y="1178169"/>
            <a:ext cx="6400800" cy="4524315"/>
          </a:xfrm>
          <a:prstGeom prst="rect">
            <a:avLst/>
          </a:prstGeom>
          <a:noFill/>
        </p:spPr>
        <p:txBody>
          <a:bodyPr wrap="square">
            <a:spAutoFit/>
          </a:bodyPr>
          <a:lstStyle/>
          <a:p>
            <a:pPr algn="l"/>
            <a:r>
              <a:rPr lang="en-GB" b="0" i="0" dirty="0">
                <a:solidFill>
                  <a:srgbClr val="007C91"/>
                </a:solidFill>
                <a:effectLst/>
                <a:latin typeface="Calibri" panose="020F0502020204030204" pitchFamily="34" charset="0"/>
                <a:cs typeface="Calibri" panose="020F0502020204030204" pitchFamily="34" charset="0"/>
              </a:rPr>
              <a:t>Paper copies of this leaflet are available to order for free or download in the following languages:</a:t>
            </a:r>
          </a:p>
          <a:p>
            <a:pPr algn="l"/>
            <a:endParaRPr lang="en-GB" b="0" i="0" dirty="0">
              <a:solidFill>
                <a:srgbClr val="007C91"/>
              </a:solidFill>
              <a:effectLst/>
              <a:latin typeface="Calibri" panose="020F0502020204030204" pitchFamily="34" charset="0"/>
              <a:cs typeface="Calibri" panose="020F0502020204030204" pitchFamily="34" charset="0"/>
            </a:endParaRPr>
          </a:p>
          <a:p>
            <a:pPr algn="l"/>
            <a:r>
              <a:rPr lang="en-GB" b="0" i="0" dirty="0">
                <a:solidFill>
                  <a:srgbClr val="007C91"/>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English</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Albanian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Arabic</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Bengali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Bulgarian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Chinese (simplified)</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Chinese (traditional, Cantonese)</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Estonian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Farsi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French</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Greek</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Gujarati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Hindi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Italian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8">
                  <a:extLst>
                    <a:ext uri="{A12FA001-AC4F-418D-AE19-62706E023703}">
                      <ahyp:hlinkClr xmlns:ahyp="http://schemas.microsoft.com/office/drawing/2018/hyperlinkcolor" val="tx"/>
                    </a:ext>
                  </a:extLst>
                </a:hlinkClick>
              </a:rPr>
              <a:t>Latvian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9">
                  <a:extLst>
                    <a:ext uri="{A12FA001-AC4F-418D-AE19-62706E023703}">
                      <ahyp:hlinkClr xmlns:ahyp="http://schemas.microsoft.com/office/drawing/2018/hyperlinkcolor" val="tx"/>
                    </a:ext>
                  </a:extLst>
                </a:hlinkClick>
              </a:rPr>
              <a:t>Lithuanian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0">
                  <a:extLst>
                    <a:ext uri="{A12FA001-AC4F-418D-AE19-62706E023703}">
                      <ahyp:hlinkClr xmlns:ahyp="http://schemas.microsoft.com/office/drawing/2018/hyperlinkcolor" val="tx"/>
                    </a:ext>
                  </a:extLst>
                </a:hlinkClick>
              </a:rPr>
              <a:t>Panjabi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1">
                  <a:extLst>
                    <a:ext uri="{A12FA001-AC4F-418D-AE19-62706E023703}">
                      <ahyp:hlinkClr xmlns:ahyp="http://schemas.microsoft.com/office/drawing/2018/hyperlinkcolor" val="tx"/>
                    </a:ext>
                  </a:extLst>
                </a:hlinkClick>
              </a:rPr>
              <a:t>Pashto</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2">
                  <a:extLst>
                    <a:ext uri="{A12FA001-AC4F-418D-AE19-62706E023703}">
                      <ahyp:hlinkClr xmlns:ahyp="http://schemas.microsoft.com/office/drawing/2018/hyperlinkcolor" val="tx"/>
                    </a:ext>
                  </a:extLst>
                </a:hlinkClick>
              </a:rPr>
              <a:t>Polish</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3">
                  <a:extLst>
                    <a:ext uri="{A12FA001-AC4F-418D-AE19-62706E023703}">
                      <ahyp:hlinkClr xmlns:ahyp="http://schemas.microsoft.com/office/drawing/2018/hyperlinkcolor" val="tx"/>
                    </a:ext>
                  </a:extLst>
                </a:hlinkClick>
              </a:rPr>
              <a:t>Portuguese</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4">
                  <a:extLst>
                    <a:ext uri="{A12FA001-AC4F-418D-AE19-62706E023703}">
                      <ahyp:hlinkClr xmlns:ahyp="http://schemas.microsoft.com/office/drawing/2018/hyperlinkcolor" val="tx"/>
                    </a:ext>
                  </a:extLst>
                </a:hlinkClick>
              </a:rPr>
              <a:t>Romanian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5">
                  <a:extLst>
                    <a:ext uri="{A12FA001-AC4F-418D-AE19-62706E023703}">
                      <ahyp:hlinkClr xmlns:ahyp="http://schemas.microsoft.com/office/drawing/2018/hyperlinkcolor" val="tx"/>
                    </a:ext>
                  </a:extLst>
                </a:hlinkClick>
              </a:rPr>
              <a:t>Romany</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6">
                  <a:extLst>
                    <a:ext uri="{A12FA001-AC4F-418D-AE19-62706E023703}">
                      <ahyp:hlinkClr xmlns:ahyp="http://schemas.microsoft.com/office/drawing/2018/hyperlinkcolor" val="tx"/>
                    </a:ext>
                  </a:extLst>
                </a:hlinkClick>
              </a:rPr>
              <a:t>Russian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7">
                  <a:extLst>
                    <a:ext uri="{A12FA001-AC4F-418D-AE19-62706E023703}">
                      <ahyp:hlinkClr xmlns:ahyp="http://schemas.microsoft.com/office/drawing/2018/hyperlinkcolor" val="tx"/>
                    </a:ext>
                  </a:extLst>
                </a:hlinkClick>
              </a:rPr>
              <a:t>Somali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8">
                  <a:extLst>
                    <a:ext uri="{A12FA001-AC4F-418D-AE19-62706E023703}">
                      <ahyp:hlinkClr xmlns:ahyp="http://schemas.microsoft.com/office/drawing/2018/hyperlinkcolor" val="tx"/>
                    </a:ext>
                  </a:extLst>
                </a:hlinkClick>
              </a:rPr>
              <a:t>Spanish</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9">
                  <a:extLst>
                    <a:ext uri="{A12FA001-AC4F-418D-AE19-62706E023703}">
                      <ahyp:hlinkClr xmlns:ahyp="http://schemas.microsoft.com/office/drawing/2018/hyperlinkcolor" val="tx"/>
                    </a:ext>
                  </a:extLst>
                </a:hlinkClick>
              </a:rPr>
              <a:t>Tagalog</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30">
                  <a:extLst>
                    <a:ext uri="{A12FA001-AC4F-418D-AE19-62706E023703}">
                      <ahyp:hlinkClr xmlns:ahyp="http://schemas.microsoft.com/office/drawing/2018/hyperlinkcolor" val="tx"/>
                    </a:ext>
                  </a:extLst>
                </a:hlinkClick>
              </a:rPr>
              <a:t>Tigrinya</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31">
                  <a:extLst>
                    <a:ext uri="{A12FA001-AC4F-418D-AE19-62706E023703}">
                      <ahyp:hlinkClr xmlns:ahyp="http://schemas.microsoft.com/office/drawing/2018/hyperlinkcolor" val="tx"/>
                    </a:ext>
                  </a:extLst>
                </a:hlinkClick>
              </a:rPr>
              <a:t>Turkish</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32">
                  <a:extLst>
                    <a:ext uri="{A12FA001-AC4F-418D-AE19-62706E023703}">
                      <ahyp:hlinkClr xmlns:ahyp="http://schemas.microsoft.com/office/drawing/2018/hyperlinkcolor" val="tx"/>
                    </a:ext>
                  </a:extLst>
                </a:hlinkClick>
              </a:rPr>
              <a:t>Twi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33">
                  <a:extLst>
                    <a:ext uri="{A12FA001-AC4F-418D-AE19-62706E023703}">
                      <ahyp:hlinkClr xmlns:ahyp="http://schemas.microsoft.com/office/drawing/2018/hyperlinkcolor" val="tx"/>
                    </a:ext>
                  </a:extLst>
                </a:hlinkClick>
              </a:rPr>
              <a:t>Ukrainian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34">
                  <a:extLst>
                    <a:ext uri="{A12FA001-AC4F-418D-AE19-62706E023703}">
                      <ahyp:hlinkClr xmlns:ahyp="http://schemas.microsoft.com/office/drawing/2018/hyperlinkcolor" val="tx"/>
                    </a:ext>
                  </a:extLst>
                </a:hlinkClick>
              </a:rPr>
              <a:t>Urdu</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35">
                  <a:extLst>
                    <a:ext uri="{A12FA001-AC4F-418D-AE19-62706E023703}">
                      <ahyp:hlinkClr xmlns:ahyp="http://schemas.microsoft.com/office/drawing/2018/hyperlinkcolor" val="tx"/>
                    </a:ext>
                  </a:extLst>
                </a:hlinkClick>
              </a:rPr>
              <a:t>Yiddish</a:t>
            </a:r>
            <a:r>
              <a:rPr lang="en-GB" b="0" i="0" dirty="0">
                <a:solidFill>
                  <a:srgbClr val="007C91"/>
                </a:solidFill>
                <a:effectLst/>
                <a:latin typeface="Calibri" panose="020F0502020204030204" pitchFamily="34" charset="0"/>
                <a:cs typeface="Calibri" panose="020F0502020204030204" pitchFamily="34" charset="0"/>
              </a:rPr>
              <a:t> and </a:t>
            </a:r>
            <a:r>
              <a:rPr lang="en-GB" b="0" i="0" dirty="0">
                <a:solidFill>
                  <a:srgbClr val="007C91"/>
                </a:solidFill>
                <a:effectLst/>
                <a:latin typeface="Calibri" panose="020F0502020204030204" pitchFamily="34" charset="0"/>
                <a:cs typeface="Calibri" panose="020F0502020204030204" pitchFamily="34" charset="0"/>
                <a:hlinkClick r:id="rId36">
                  <a:extLst>
                    <a:ext uri="{A12FA001-AC4F-418D-AE19-62706E023703}">
                      <ahyp:hlinkClr xmlns:ahyp="http://schemas.microsoft.com/office/drawing/2018/hyperlinkcolor" val="tx"/>
                    </a:ext>
                  </a:extLst>
                </a:hlinkClick>
              </a:rPr>
              <a:t>Yoruba</a:t>
            </a:r>
            <a:r>
              <a:rPr lang="en-GB" b="0" i="0" dirty="0">
                <a:solidFill>
                  <a:srgbClr val="007C91"/>
                </a:solidFill>
                <a:effectLst/>
                <a:latin typeface="Calibri" panose="020F0502020204030204" pitchFamily="34" charset="0"/>
                <a:cs typeface="Calibri" panose="020F0502020204030204" pitchFamily="34" charset="0"/>
              </a:rPr>
              <a:t>.</a:t>
            </a:r>
          </a:p>
          <a:p>
            <a:pPr algn="l"/>
            <a:endParaRPr lang="en-GB" b="0" i="0" dirty="0">
              <a:solidFill>
                <a:srgbClr val="007C91"/>
              </a:solidFill>
              <a:effectLst/>
              <a:latin typeface="Calibri" panose="020F0502020204030204" pitchFamily="34" charset="0"/>
              <a:cs typeface="Calibri" panose="020F0502020204030204" pitchFamily="34" charset="0"/>
            </a:endParaRPr>
          </a:p>
          <a:p>
            <a:pPr algn="l"/>
            <a:r>
              <a:rPr lang="en-GB" b="0" i="0" dirty="0">
                <a:solidFill>
                  <a:srgbClr val="007C91"/>
                </a:solidFill>
                <a:effectLst/>
                <a:latin typeface="Calibri" panose="020F0502020204030204" pitchFamily="34" charset="0"/>
                <a:cs typeface="Calibri" panose="020F0502020204030204" pitchFamily="34" charset="0"/>
              </a:rPr>
              <a:t>A </a:t>
            </a:r>
            <a:r>
              <a:rPr lang="en-GB" b="0" i="0" dirty="0">
                <a:solidFill>
                  <a:srgbClr val="007C91"/>
                </a:solidFill>
                <a:effectLst/>
                <a:latin typeface="Calibri" panose="020F0502020204030204" pitchFamily="34" charset="0"/>
                <a:cs typeface="Calibri" panose="020F0502020204030204" pitchFamily="34" charset="0"/>
                <a:hlinkClick r:id="rId37">
                  <a:extLst>
                    <a:ext uri="{A12FA001-AC4F-418D-AE19-62706E023703}">
                      <ahyp:hlinkClr xmlns:ahyp="http://schemas.microsoft.com/office/drawing/2018/hyperlinkcolor" val="tx"/>
                    </a:ext>
                  </a:extLst>
                </a:hlinkClick>
              </a:rPr>
              <a:t>Braille version</a:t>
            </a:r>
            <a:r>
              <a:rPr lang="en-GB" b="0" i="0" dirty="0">
                <a:solidFill>
                  <a:srgbClr val="007C91"/>
                </a:solidFill>
                <a:effectLst/>
                <a:latin typeface="Calibri" panose="020F0502020204030204" pitchFamily="34" charset="0"/>
                <a:cs typeface="Calibri" panose="020F0502020204030204" pitchFamily="34" charset="0"/>
              </a:rPr>
              <a:t> of this leaflet is available to order.</a:t>
            </a:r>
          </a:p>
          <a:p>
            <a:pPr algn="l"/>
            <a:endParaRPr lang="en-GB" b="0" i="0" dirty="0">
              <a:solidFill>
                <a:srgbClr val="007C91"/>
              </a:solidFill>
              <a:effectLst/>
              <a:latin typeface="Calibri" panose="020F0502020204030204" pitchFamily="34" charset="0"/>
              <a:cs typeface="Calibri" panose="020F0502020204030204" pitchFamily="34" charset="0"/>
            </a:endParaRPr>
          </a:p>
          <a:p>
            <a:pPr algn="l"/>
            <a:r>
              <a:rPr lang="en-GB" b="0" i="0" dirty="0">
                <a:solidFill>
                  <a:srgbClr val="007C91"/>
                </a:solidFill>
                <a:effectLst/>
                <a:latin typeface="Calibri" panose="020F0502020204030204" pitchFamily="34" charset="0"/>
                <a:cs typeface="Calibri" panose="020F0502020204030204" pitchFamily="34" charset="0"/>
              </a:rPr>
              <a:t>An </a:t>
            </a:r>
            <a:r>
              <a:rPr lang="en-GB" b="0" i="0" dirty="0">
                <a:solidFill>
                  <a:srgbClr val="007C91"/>
                </a:solidFill>
                <a:effectLst/>
                <a:latin typeface="Calibri" panose="020F0502020204030204" pitchFamily="34" charset="0"/>
                <a:cs typeface="Calibri" panose="020F0502020204030204" pitchFamily="34" charset="0"/>
                <a:hlinkClick r:id="rId38">
                  <a:extLst>
                    <a:ext uri="{A12FA001-AC4F-418D-AE19-62706E023703}">
                      <ahyp:hlinkClr xmlns:ahyp="http://schemas.microsoft.com/office/drawing/2018/hyperlinkcolor" val="tx"/>
                    </a:ext>
                  </a:extLst>
                </a:hlinkClick>
              </a:rPr>
              <a:t>audio version</a:t>
            </a:r>
            <a:r>
              <a:rPr lang="en-GB" b="0" i="0" dirty="0">
                <a:solidFill>
                  <a:srgbClr val="007C91"/>
                </a:solidFill>
                <a:effectLst/>
                <a:latin typeface="Calibri" panose="020F0502020204030204" pitchFamily="34" charset="0"/>
                <a:cs typeface="Calibri" panose="020F0502020204030204" pitchFamily="34" charset="0"/>
              </a:rPr>
              <a:t> is available to download.</a:t>
            </a:r>
          </a:p>
          <a:p>
            <a:pPr algn="l"/>
            <a:endParaRPr lang="en-GB" b="0" i="0" dirty="0">
              <a:solidFill>
                <a:srgbClr val="007C91"/>
              </a:solidFill>
              <a:effectLst/>
              <a:latin typeface="Calibri" panose="020F0502020204030204" pitchFamily="34" charset="0"/>
              <a:cs typeface="Calibri" panose="020F0502020204030204" pitchFamily="34" charset="0"/>
            </a:endParaRPr>
          </a:p>
          <a:p>
            <a:pPr algn="l"/>
            <a:r>
              <a:rPr lang="en-GB" b="0" i="0" dirty="0">
                <a:solidFill>
                  <a:srgbClr val="007C91"/>
                </a:solidFill>
                <a:effectLst/>
                <a:latin typeface="Calibri" panose="020F0502020204030204" pitchFamily="34" charset="0"/>
                <a:cs typeface="Calibri" panose="020F0502020204030204" pitchFamily="34" charset="0"/>
              </a:rPr>
              <a:t>A British Sign Language video of this leaflet is available to </a:t>
            </a:r>
            <a:r>
              <a:rPr lang="en-GB" b="0" i="0" dirty="0">
                <a:solidFill>
                  <a:srgbClr val="007C91"/>
                </a:solidFill>
                <a:effectLst/>
                <a:latin typeface="Calibri" panose="020F0502020204030204" pitchFamily="34" charset="0"/>
                <a:cs typeface="Calibri" panose="020F0502020204030204" pitchFamily="34" charset="0"/>
                <a:hlinkClick r:id="rId39">
                  <a:extLst>
                    <a:ext uri="{A12FA001-AC4F-418D-AE19-62706E023703}">
                      <ahyp:hlinkClr xmlns:ahyp="http://schemas.microsoft.com/office/drawing/2018/hyperlinkcolor" val="tx"/>
                    </a:ext>
                  </a:extLst>
                </a:hlinkClick>
              </a:rPr>
              <a:t>download</a:t>
            </a:r>
            <a:r>
              <a:rPr lang="en-GB" b="0" i="0" dirty="0">
                <a:solidFill>
                  <a:srgbClr val="007C91"/>
                </a:solidFill>
                <a:effectLst/>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4088C838-0697-62D5-DBA8-A60C5B980883}"/>
              </a:ext>
            </a:extLst>
          </p:cNvPr>
          <p:cNvSpPr txBox="1"/>
          <p:nvPr/>
        </p:nvSpPr>
        <p:spPr>
          <a:xfrm>
            <a:off x="1558426" y="5402729"/>
            <a:ext cx="1226634" cy="461665"/>
          </a:xfrm>
          <a:prstGeom prst="rect">
            <a:avLst/>
          </a:prstGeom>
          <a:solidFill>
            <a:srgbClr val="007C91"/>
          </a:solidFill>
        </p:spPr>
        <p:txBody>
          <a:bodyPr wrap="square" rtlCol="0">
            <a:spAutoFit/>
          </a:bodyPr>
          <a:lstStyle/>
          <a:p>
            <a:r>
              <a:rPr lang="en-GB" sz="1200" b="1" dirty="0">
                <a:solidFill>
                  <a:schemeClr val="bg1"/>
                </a:solidFill>
              </a:rPr>
              <a:t>Product code: 22SECFLUEN</a:t>
            </a:r>
          </a:p>
        </p:txBody>
      </p:sp>
    </p:spTree>
    <p:extLst>
      <p:ext uri="{BB962C8B-B14F-4D97-AF65-F5344CB8AC3E}">
        <p14:creationId xmlns:p14="http://schemas.microsoft.com/office/powerpoint/2010/main" val="1983544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BAF8A-7CD7-4A85-A125-C5475BA77063}"/>
              </a:ext>
            </a:extLst>
          </p:cNvPr>
          <p:cNvSpPr>
            <a:spLocks noGrp="1"/>
          </p:cNvSpPr>
          <p:nvPr>
            <p:ph type="title"/>
          </p:nvPr>
        </p:nvSpPr>
        <p:spPr/>
        <p:txBody>
          <a:bodyPr>
            <a:normAutofit/>
          </a:bodyPr>
          <a:lstStyle/>
          <a:p>
            <a:r>
              <a:rPr lang="en-GB" sz="3600" dirty="0">
                <a:latin typeface="Calibri" panose="020F0502020204030204" pitchFamily="34" charset="0"/>
                <a:cs typeface="Calibri" panose="020F0502020204030204" pitchFamily="34" charset="0"/>
              </a:rPr>
              <a:t>| Secondary school resources</a:t>
            </a:r>
          </a:p>
        </p:txBody>
      </p:sp>
      <p:sp>
        <p:nvSpPr>
          <p:cNvPr id="5" name="Slide Number Placeholder 4">
            <a:extLst>
              <a:ext uri="{FF2B5EF4-FFF2-40B4-BE49-F238E27FC236}">
                <a16:creationId xmlns:a16="http://schemas.microsoft.com/office/drawing/2014/main" id="{315D9317-B0A6-457C-9129-D12A517E84E9}"/>
              </a:ext>
            </a:extLst>
          </p:cNvPr>
          <p:cNvSpPr>
            <a:spLocks noGrp="1"/>
          </p:cNvSpPr>
          <p:nvPr>
            <p:ph type="sldNum" sz="quarter" idx="11"/>
          </p:nvPr>
        </p:nvSpPr>
        <p:spPr/>
        <p:txBody>
          <a:bodyPr/>
          <a:lstStyle/>
          <a:p>
            <a:fld id="{344369E4-5DE7-46E5-874E-4FD437973785}" type="slidenum">
              <a:rPr lang="en-GB" smtClean="0"/>
              <a:pPr/>
              <a:t>25</a:t>
            </a:fld>
            <a:endParaRPr lang="en-GB" sz="1400" dirty="0"/>
          </a:p>
        </p:txBody>
      </p:sp>
      <p:pic>
        <p:nvPicPr>
          <p:cNvPr id="18" name="Picture 17">
            <a:extLst>
              <a:ext uri="{FF2B5EF4-FFF2-40B4-BE49-F238E27FC236}">
                <a16:creationId xmlns:a16="http://schemas.microsoft.com/office/drawing/2014/main" id="{FEF151DA-2292-462A-8942-A8B542FD38E0}"/>
              </a:ext>
            </a:extLst>
          </p:cNvPr>
          <p:cNvPicPr>
            <a:picLocks noChangeAspect="1"/>
          </p:cNvPicPr>
          <p:nvPr/>
        </p:nvPicPr>
        <p:blipFill>
          <a:blip r:embed="rId3"/>
          <a:stretch>
            <a:fillRect/>
          </a:stretch>
        </p:blipFill>
        <p:spPr>
          <a:xfrm>
            <a:off x="937846" y="779029"/>
            <a:ext cx="3517359" cy="4946479"/>
          </a:xfrm>
          <a:prstGeom prst="rect">
            <a:avLst/>
          </a:prstGeom>
        </p:spPr>
      </p:pic>
      <p:sp>
        <p:nvSpPr>
          <p:cNvPr id="10" name="TextBox 9">
            <a:extLst>
              <a:ext uri="{FF2B5EF4-FFF2-40B4-BE49-F238E27FC236}">
                <a16:creationId xmlns:a16="http://schemas.microsoft.com/office/drawing/2014/main" id="{84903672-573F-4A45-BCF5-D671842E0F53}"/>
              </a:ext>
            </a:extLst>
          </p:cNvPr>
          <p:cNvSpPr txBox="1"/>
          <p:nvPr/>
        </p:nvSpPr>
        <p:spPr>
          <a:xfrm>
            <a:off x="726961" y="5573463"/>
            <a:ext cx="3832339" cy="954107"/>
          </a:xfrm>
          <a:prstGeom prst="rect">
            <a:avLst/>
          </a:prstGeom>
          <a:noFill/>
        </p:spPr>
        <p:txBody>
          <a:bodyPr wrap="square">
            <a:spAutoFit/>
          </a:bodyPr>
          <a:lstStyle/>
          <a:p>
            <a:endParaRPr lang="en-GB" sz="1400" dirty="0">
              <a:solidFill>
                <a:srgbClr val="007C91"/>
              </a:solidFill>
              <a:latin typeface="Calibri" panose="020F0502020204030204" pitchFamily="34" charset="0"/>
              <a:cs typeface="Calibri" panose="020F0502020204030204" pitchFamily="34" charset="0"/>
            </a:endParaRPr>
          </a:p>
          <a:p>
            <a:r>
              <a:rPr lang="en-GB" sz="1400" dirty="0">
                <a:solidFill>
                  <a:srgbClr val="007C91"/>
                </a:solidFill>
                <a:latin typeface="Calibri" panose="020F0502020204030204" pitchFamily="34" charset="0"/>
                <a:cs typeface="Calibri" panose="020F0502020204030204" pitchFamily="34" charset="0"/>
              </a:rPr>
              <a:t>https://www.healthpublications.gov.uk/ViewProduct.html?sp=Sflu5reasonstovaccinateyourchildposter1117years</a:t>
            </a:r>
          </a:p>
        </p:txBody>
      </p:sp>
      <p:sp>
        <p:nvSpPr>
          <p:cNvPr id="11" name="TextBox 10">
            <a:extLst>
              <a:ext uri="{FF2B5EF4-FFF2-40B4-BE49-F238E27FC236}">
                <a16:creationId xmlns:a16="http://schemas.microsoft.com/office/drawing/2014/main" id="{BDAFD0D4-D8A0-4B90-8696-73CF8CCD7E5F}"/>
              </a:ext>
            </a:extLst>
          </p:cNvPr>
          <p:cNvSpPr txBox="1"/>
          <p:nvPr/>
        </p:nvSpPr>
        <p:spPr>
          <a:xfrm>
            <a:off x="4894385" y="996462"/>
            <a:ext cx="6019799" cy="3416320"/>
          </a:xfrm>
          <a:prstGeom prst="rect">
            <a:avLst/>
          </a:prstGeom>
          <a:noFill/>
        </p:spPr>
        <p:txBody>
          <a:bodyPr wrap="square">
            <a:spAutoFit/>
          </a:bodyPr>
          <a:lstStyle/>
          <a:p>
            <a:pPr algn="l"/>
            <a:r>
              <a:rPr lang="en-GB" b="1" i="0" dirty="0">
                <a:solidFill>
                  <a:srgbClr val="007C91"/>
                </a:solidFill>
                <a:effectLst/>
                <a:latin typeface="Calibri" panose="020F0502020204030204" pitchFamily="34" charset="0"/>
                <a:cs typeface="Calibri" panose="020F0502020204030204" pitchFamily="34" charset="0"/>
              </a:rPr>
              <a:t>5 reasons to vaccinate your child against flu poster for secondary schools</a:t>
            </a:r>
          </a:p>
          <a:p>
            <a:pPr algn="l"/>
            <a:endParaRPr lang="en-GB" b="1" i="0" dirty="0">
              <a:solidFill>
                <a:srgbClr val="007C91"/>
              </a:solidFill>
              <a:effectLst/>
              <a:latin typeface="Calibri" panose="020F0502020204030204" pitchFamily="34" charset="0"/>
              <a:cs typeface="Calibri" panose="020F0502020204030204" pitchFamily="34" charset="0"/>
            </a:endParaRPr>
          </a:p>
          <a:p>
            <a:pPr algn="l"/>
            <a:r>
              <a:rPr lang="en-GB" b="0" i="0" dirty="0">
                <a:solidFill>
                  <a:srgbClr val="007C91"/>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English</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Albanian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Arabic</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Bengali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Brazilian Portuguese</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Bulgarian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Chinese</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Estonian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Farsi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Greek</a:t>
            </a:r>
            <a:r>
              <a:rPr lang="en-GB" b="0" i="0" dirty="0">
                <a:solidFill>
                  <a:srgbClr val="007C91"/>
                </a:solidFill>
                <a:effectLst/>
                <a:latin typeface="Calibri" panose="020F0502020204030204" pitchFamily="34" charset="0"/>
                <a:cs typeface="Calibri" panose="020F0502020204030204" pitchFamily="34" charset="0"/>
              </a:rPr>
              <a:t>, </a:t>
            </a:r>
            <a:r>
              <a:rPr lang="en-GB" b="0" i="0" dirty="0" err="1">
                <a:solidFill>
                  <a:srgbClr val="007C91"/>
                </a:solidFill>
                <a:effectLst/>
                <a:latin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Gujarati</a:t>
            </a:r>
            <a:r>
              <a:rPr lang="en-GB" b="0" i="0" dirty="0" err="1">
                <a:solidFill>
                  <a:srgbClr val="007C91"/>
                </a:solidFill>
                <a:effectLst/>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Hindi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Latvian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Lithuanian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8">
                  <a:extLst>
                    <a:ext uri="{A12FA001-AC4F-418D-AE19-62706E023703}">
                      <ahyp:hlinkClr xmlns:ahyp="http://schemas.microsoft.com/office/drawing/2018/hyperlinkcolor" val="tx"/>
                    </a:ext>
                  </a:extLst>
                </a:hlinkClick>
              </a:rPr>
              <a:t>Panjabi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19">
                  <a:extLst>
                    <a:ext uri="{A12FA001-AC4F-418D-AE19-62706E023703}">
                      <ahyp:hlinkClr xmlns:ahyp="http://schemas.microsoft.com/office/drawing/2018/hyperlinkcolor" val="tx"/>
                    </a:ext>
                  </a:extLst>
                </a:hlinkClick>
              </a:rPr>
              <a:t>Polish</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0">
                  <a:extLst>
                    <a:ext uri="{A12FA001-AC4F-418D-AE19-62706E023703}">
                      <ahyp:hlinkClr xmlns:ahyp="http://schemas.microsoft.com/office/drawing/2018/hyperlinkcolor" val="tx"/>
                    </a:ext>
                  </a:extLst>
                </a:hlinkClick>
              </a:rPr>
              <a:t>Romanian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1">
                  <a:extLst>
                    <a:ext uri="{A12FA001-AC4F-418D-AE19-62706E023703}">
                      <ahyp:hlinkClr xmlns:ahyp="http://schemas.microsoft.com/office/drawing/2018/hyperlinkcolor" val="tx"/>
                    </a:ext>
                  </a:extLst>
                </a:hlinkClick>
              </a:rPr>
              <a:t>Romany</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2">
                  <a:extLst>
                    <a:ext uri="{A12FA001-AC4F-418D-AE19-62706E023703}">
                      <ahyp:hlinkClr xmlns:ahyp="http://schemas.microsoft.com/office/drawing/2018/hyperlinkcolor" val="tx"/>
                    </a:ext>
                  </a:extLst>
                </a:hlinkClick>
              </a:rPr>
              <a:t>Russian</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3">
                  <a:extLst>
                    <a:ext uri="{A12FA001-AC4F-418D-AE19-62706E023703}">
                      <ahyp:hlinkClr xmlns:ahyp="http://schemas.microsoft.com/office/drawing/2018/hyperlinkcolor" val="tx"/>
                    </a:ext>
                  </a:extLst>
                </a:hlinkClick>
              </a:rPr>
              <a:t>Somali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4">
                  <a:extLst>
                    <a:ext uri="{A12FA001-AC4F-418D-AE19-62706E023703}">
                      <ahyp:hlinkClr xmlns:ahyp="http://schemas.microsoft.com/office/drawing/2018/hyperlinkcolor" val="tx"/>
                    </a:ext>
                  </a:extLst>
                </a:hlinkClick>
              </a:rPr>
              <a:t>Spanish</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5">
                  <a:extLst>
                    <a:ext uri="{A12FA001-AC4F-418D-AE19-62706E023703}">
                      <ahyp:hlinkClr xmlns:ahyp="http://schemas.microsoft.com/office/drawing/2018/hyperlinkcolor" val="tx"/>
                    </a:ext>
                  </a:extLst>
                </a:hlinkClick>
              </a:rPr>
              <a:t>Turkish</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6">
                  <a:extLst>
                    <a:ext uri="{A12FA001-AC4F-418D-AE19-62706E023703}">
                      <ahyp:hlinkClr xmlns:ahyp="http://schemas.microsoft.com/office/drawing/2018/hyperlinkcolor" val="tx"/>
                    </a:ext>
                  </a:extLst>
                </a:hlinkClick>
              </a:rPr>
              <a:t>Twi</a:t>
            </a:r>
            <a:r>
              <a:rPr lang="en-GB" b="0" i="0" dirty="0">
                <a:solidFill>
                  <a:srgbClr val="007C91"/>
                </a:solidFill>
                <a:effectLst/>
                <a:latin typeface="Calibri" panose="020F0502020204030204" pitchFamily="34" charset="0"/>
                <a:cs typeface="Calibri" panose="020F0502020204030204" pitchFamily="34" charset="0"/>
              </a:rPr>
              <a:t>, </a:t>
            </a:r>
            <a:r>
              <a:rPr lang="en-GB" b="0" i="0" dirty="0">
                <a:solidFill>
                  <a:srgbClr val="007C91"/>
                </a:solidFill>
                <a:effectLst/>
                <a:latin typeface="Calibri" panose="020F0502020204030204" pitchFamily="34" charset="0"/>
                <a:cs typeface="Calibri" panose="020F0502020204030204" pitchFamily="34" charset="0"/>
                <a:hlinkClick r:id="rId27">
                  <a:extLst>
                    <a:ext uri="{A12FA001-AC4F-418D-AE19-62706E023703}">
                      <ahyp:hlinkClr xmlns:ahyp="http://schemas.microsoft.com/office/drawing/2018/hyperlinkcolor" val="tx"/>
                    </a:ext>
                  </a:extLst>
                </a:hlinkClick>
              </a:rPr>
              <a:t>Ukrainian</a:t>
            </a:r>
            <a:r>
              <a:rPr lang="en-GB" b="0" i="0" dirty="0">
                <a:solidFill>
                  <a:srgbClr val="007C91"/>
                </a:solidFill>
                <a:effectLst/>
                <a:latin typeface="Calibri" panose="020F0502020204030204" pitchFamily="34" charset="0"/>
                <a:cs typeface="Calibri" panose="020F0502020204030204" pitchFamily="34" charset="0"/>
              </a:rPr>
              <a:t>, </a:t>
            </a:r>
            <a:r>
              <a:rPr lang="en-GB" b="0" i="0" dirty="0" err="1">
                <a:solidFill>
                  <a:srgbClr val="007C91"/>
                </a:solidFill>
                <a:effectLst/>
                <a:latin typeface="Calibri" panose="020F0502020204030204" pitchFamily="34" charset="0"/>
                <a:cs typeface="Calibri" panose="020F0502020204030204" pitchFamily="34" charset="0"/>
                <a:hlinkClick r:id="rId28">
                  <a:extLst>
                    <a:ext uri="{A12FA001-AC4F-418D-AE19-62706E023703}">
                      <ahyp:hlinkClr xmlns:ahyp="http://schemas.microsoft.com/office/drawing/2018/hyperlinkcolor" val="tx"/>
                    </a:ext>
                  </a:extLst>
                </a:hlinkClick>
              </a:rPr>
              <a:t>Urdu</a:t>
            </a:r>
            <a:r>
              <a:rPr lang="en-GB" b="0" i="0" dirty="0" err="1">
                <a:solidFill>
                  <a:srgbClr val="007C91"/>
                </a:solidFill>
                <a:effectLst/>
                <a:latin typeface="Calibri" panose="020F0502020204030204" pitchFamily="34" charset="0"/>
                <a:cs typeface="Calibri" panose="020F0502020204030204" pitchFamily="34" charset="0"/>
              </a:rPr>
              <a:t>,</a:t>
            </a:r>
            <a:r>
              <a:rPr lang="en-GB" b="0" i="0" dirty="0" err="1">
                <a:solidFill>
                  <a:srgbClr val="007C91"/>
                </a:solidFill>
                <a:effectLst/>
                <a:latin typeface="Calibri" panose="020F0502020204030204" pitchFamily="34" charset="0"/>
                <a:cs typeface="Calibri" panose="020F0502020204030204" pitchFamily="34" charset="0"/>
                <a:hlinkClick r:id="rId29">
                  <a:extLst>
                    <a:ext uri="{A12FA001-AC4F-418D-AE19-62706E023703}">
                      <ahyp:hlinkClr xmlns:ahyp="http://schemas.microsoft.com/office/drawing/2018/hyperlinkcolor" val="tx"/>
                    </a:ext>
                  </a:extLst>
                </a:hlinkClick>
              </a:rPr>
              <a:t>Yiddish</a:t>
            </a:r>
            <a:r>
              <a:rPr lang="en-GB" b="0" i="0" dirty="0">
                <a:solidFill>
                  <a:srgbClr val="007C91"/>
                </a:solidFill>
                <a:effectLst/>
                <a:latin typeface="Calibri" panose="020F0502020204030204" pitchFamily="34" charset="0"/>
                <a:cs typeface="Calibri" panose="020F0502020204030204" pitchFamily="34" charset="0"/>
              </a:rPr>
              <a:t>.</a:t>
            </a:r>
          </a:p>
          <a:p>
            <a:pPr algn="l"/>
            <a:endParaRPr lang="en-GB" dirty="0">
              <a:solidFill>
                <a:srgbClr val="007C91"/>
              </a:solidFill>
              <a:latin typeface="Calibri" panose="020F0502020204030204" pitchFamily="34" charset="0"/>
              <a:cs typeface="Calibri" panose="020F0502020204030204" pitchFamily="34" charset="0"/>
            </a:endParaRPr>
          </a:p>
          <a:p>
            <a:pPr algn="l"/>
            <a:endParaRPr lang="en-GB" b="0" i="0" dirty="0">
              <a:solidFill>
                <a:srgbClr val="007C91"/>
              </a:solidFill>
              <a:effectLst/>
              <a:latin typeface="Calibri" panose="020F0502020204030204" pitchFamily="34" charset="0"/>
              <a:cs typeface="Calibri" panose="020F0502020204030204" pitchFamily="34" charset="0"/>
            </a:endParaRPr>
          </a:p>
          <a:p>
            <a:r>
              <a:rPr lang="en-GB" sz="18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30">
                  <a:extLst>
                    <a:ext uri="{A12FA001-AC4F-418D-AE19-62706E023703}">
                      <ahyp:hlinkClr xmlns:ahyp="http://schemas.microsoft.com/office/drawing/2018/hyperlinkcolor" val="tx"/>
                    </a:ext>
                  </a:extLst>
                </a:hlinkClick>
              </a:rPr>
              <a:t>www.gov.uk/government/publications/flu-vaccination-in-schools</a:t>
            </a:r>
            <a:endParaRPr lang="en-GB" sz="18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GB" b="0" i="0" dirty="0">
              <a:solidFill>
                <a:srgbClr val="007C91"/>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520ACBF-9620-425B-A8CC-632995166F45}"/>
              </a:ext>
            </a:extLst>
          </p:cNvPr>
          <p:cNvSpPr txBox="1"/>
          <p:nvPr/>
        </p:nvSpPr>
        <p:spPr>
          <a:xfrm>
            <a:off x="4061478" y="5111798"/>
            <a:ext cx="1226634" cy="461665"/>
          </a:xfrm>
          <a:prstGeom prst="rect">
            <a:avLst/>
          </a:prstGeom>
          <a:solidFill>
            <a:srgbClr val="007C91"/>
          </a:solidFill>
        </p:spPr>
        <p:txBody>
          <a:bodyPr wrap="square" rtlCol="0">
            <a:spAutoFit/>
          </a:bodyPr>
          <a:lstStyle/>
          <a:p>
            <a:r>
              <a:rPr lang="en-GB" sz="1200" b="1" dirty="0">
                <a:solidFill>
                  <a:schemeClr val="bg1"/>
                </a:solidFill>
              </a:rPr>
              <a:t>Product code:  2901251F1</a:t>
            </a:r>
          </a:p>
        </p:txBody>
      </p:sp>
    </p:spTree>
    <p:extLst>
      <p:ext uri="{BB962C8B-B14F-4D97-AF65-F5344CB8AC3E}">
        <p14:creationId xmlns:p14="http://schemas.microsoft.com/office/powerpoint/2010/main" val="977725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D7EA-43B1-26C3-5ED2-270EB89AE4DF}"/>
              </a:ext>
            </a:extLst>
          </p:cNvPr>
          <p:cNvSpPr>
            <a:spLocks noGrp="1"/>
          </p:cNvSpPr>
          <p:nvPr>
            <p:ph type="title"/>
          </p:nvPr>
        </p:nvSpPr>
        <p:spPr/>
        <p:txBody>
          <a:bodyPr>
            <a:normAutofit fontScale="90000"/>
          </a:bodyPr>
          <a:lstStyle/>
          <a:p>
            <a:r>
              <a:rPr lang="en-GB" dirty="0">
                <a:latin typeface="Calibri" panose="020F0502020204030204" pitchFamily="34" charset="0"/>
                <a:cs typeface="Calibri" panose="020F0502020204030204" pitchFamily="34" charset="0"/>
              </a:rPr>
              <a:t>Briefing for secondary schools on adolescent vaccination programme</a:t>
            </a:r>
          </a:p>
        </p:txBody>
      </p:sp>
      <p:sp>
        <p:nvSpPr>
          <p:cNvPr id="13" name="Content Placeholder 12">
            <a:extLst>
              <a:ext uri="{FF2B5EF4-FFF2-40B4-BE49-F238E27FC236}">
                <a16:creationId xmlns:a16="http://schemas.microsoft.com/office/drawing/2014/main" id="{29D52948-9477-9384-0D5A-1A755F1C426C}"/>
              </a:ext>
            </a:extLst>
          </p:cNvPr>
          <p:cNvSpPr>
            <a:spLocks noGrp="1"/>
          </p:cNvSpPr>
          <p:nvPr>
            <p:ph sz="half" idx="2"/>
          </p:nvPr>
        </p:nvSpPr>
        <p:spPr/>
        <p:txBody>
          <a:bodyPr/>
          <a:lstStyle/>
          <a:p>
            <a:pPr marL="0" indent="0">
              <a:buNone/>
            </a:pPr>
            <a:r>
              <a:rPr lang="en-GB" sz="1800" dirty="0">
                <a:solidFill>
                  <a:srgbClr val="007C91"/>
                </a:solidFill>
                <a:effectLst/>
                <a:latin typeface="Calibri" panose="020F0502020204030204" pitchFamily="34" charset="0"/>
                <a:ea typeface="Calibri" panose="020F0502020204030204" pitchFamily="34" charset="0"/>
                <a:cs typeface="Calibri" panose="020F0502020204030204" pitchFamily="34" charset="0"/>
              </a:rPr>
              <a:t>This guide explains the different adolescent NHS vaccination programmes delivered to children in secondary schools and the important role that schools play in the delivery of these programmes.  It includes information on the flu vaccination programme.</a:t>
            </a:r>
          </a:p>
          <a:p>
            <a:pPr marL="0" indent="0">
              <a:buNone/>
            </a:pPr>
            <a:endParaRPr lang="en-GB" sz="1800" dirty="0">
              <a:solidFill>
                <a:srgbClr val="007C9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solidFill>
                <a:srgbClr val="007C91"/>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solidFill>
                <a:srgbClr val="007C9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solidFill>
                <a:srgbClr val="007C9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02266C14-3829-43EC-3E54-38363CBE82CD}"/>
              </a:ext>
            </a:extLst>
          </p:cNvPr>
          <p:cNvSpPr>
            <a:spLocks noGrp="1"/>
          </p:cNvSpPr>
          <p:nvPr>
            <p:ph type="ftr" sz="quarter" idx="10"/>
          </p:nvPr>
        </p:nvSpPr>
        <p:spPr>
          <a:xfrm>
            <a:off x="726961" y="5837530"/>
            <a:ext cx="4843409" cy="783882"/>
          </a:xfrm>
        </p:spPr>
        <p:txBody>
          <a:bodyPr/>
          <a:lstStyle/>
          <a:p>
            <a:r>
              <a:rPr lang="en-GB" sz="1400" dirty="0">
                <a:latin typeface="Calibri" panose="020F0502020204030204" pitchFamily="34" charset="0"/>
                <a:cs typeface="Calibri" panose="020F0502020204030204" pitchFamily="34" charset="0"/>
              </a:rPr>
              <a:t>https://www.healthpublications.gov.uk/ViewArticle.html?sp=Sadolescentvaccinationprogrammebriefingforsecondaryschools</a:t>
            </a:r>
          </a:p>
        </p:txBody>
      </p:sp>
      <p:sp>
        <p:nvSpPr>
          <p:cNvPr id="4" name="Slide Number Placeholder 3">
            <a:extLst>
              <a:ext uri="{FF2B5EF4-FFF2-40B4-BE49-F238E27FC236}">
                <a16:creationId xmlns:a16="http://schemas.microsoft.com/office/drawing/2014/main" id="{38DF0486-55DF-F75A-EAAC-6E9B26F8A051}"/>
              </a:ext>
            </a:extLst>
          </p:cNvPr>
          <p:cNvSpPr>
            <a:spLocks noGrp="1"/>
          </p:cNvSpPr>
          <p:nvPr>
            <p:ph type="sldNum" sz="quarter" idx="11"/>
          </p:nvPr>
        </p:nvSpPr>
        <p:spPr/>
        <p:txBody>
          <a:bodyPr/>
          <a:lstStyle/>
          <a:p>
            <a:fld id="{344369E4-5DE7-46E5-874E-4FD437973785}" type="slidenum">
              <a:rPr lang="en-GB" smtClean="0"/>
              <a:pPr/>
              <a:t>26</a:t>
            </a:fld>
            <a:endParaRPr lang="en-GB" sz="1400" dirty="0"/>
          </a:p>
        </p:txBody>
      </p:sp>
      <p:pic>
        <p:nvPicPr>
          <p:cNvPr id="14" name="Content Placeholder 13">
            <a:extLst>
              <a:ext uri="{FF2B5EF4-FFF2-40B4-BE49-F238E27FC236}">
                <a16:creationId xmlns:a16="http://schemas.microsoft.com/office/drawing/2014/main" id="{584CA53A-FFC0-C153-4B64-9D87BDA53B77}"/>
              </a:ext>
            </a:extLst>
          </p:cNvPr>
          <p:cNvPicPr>
            <a:picLocks noGrp="1" noChangeAspect="1"/>
          </p:cNvPicPr>
          <p:nvPr>
            <p:ph sz="half" idx="1"/>
          </p:nvPr>
        </p:nvPicPr>
        <p:blipFill>
          <a:blip r:embed="rId2"/>
          <a:stretch>
            <a:fillRect/>
          </a:stretch>
        </p:blipFill>
        <p:spPr>
          <a:xfrm>
            <a:off x="837707" y="1155461"/>
            <a:ext cx="3266300" cy="4682069"/>
          </a:xfrm>
          <a:prstGeom prst="rect">
            <a:avLst/>
          </a:prstGeom>
        </p:spPr>
      </p:pic>
      <p:sp>
        <p:nvSpPr>
          <p:cNvPr id="25" name="TextBox 24">
            <a:extLst>
              <a:ext uri="{FF2B5EF4-FFF2-40B4-BE49-F238E27FC236}">
                <a16:creationId xmlns:a16="http://schemas.microsoft.com/office/drawing/2014/main" id="{6E1D47A3-90D1-614A-1209-38727A42B16A}"/>
              </a:ext>
            </a:extLst>
          </p:cNvPr>
          <p:cNvSpPr txBox="1"/>
          <p:nvPr/>
        </p:nvSpPr>
        <p:spPr>
          <a:xfrm>
            <a:off x="4325709" y="4849804"/>
            <a:ext cx="1545576" cy="646331"/>
          </a:xfrm>
          <a:prstGeom prst="rect">
            <a:avLst/>
          </a:prstGeom>
          <a:solidFill>
            <a:srgbClr val="007C91"/>
          </a:solidFill>
        </p:spPr>
        <p:txBody>
          <a:bodyPr wrap="square" rtlCol="0">
            <a:spAutoFit/>
          </a:bodyPr>
          <a:lstStyle/>
          <a:p>
            <a:r>
              <a:rPr lang="en-GB" sz="1200" b="1" dirty="0">
                <a:solidFill>
                  <a:schemeClr val="bg1"/>
                </a:solidFill>
              </a:rPr>
              <a:t>Product code:</a:t>
            </a:r>
          </a:p>
          <a:p>
            <a:r>
              <a:rPr lang="en-GB" sz="1200" b="1" dirty="0">
                <a:solidFill>
                  <a:schemeClr val="bg1"/>
                </a:solidFill>
              </a:rPr>
              <a:t>FLU23SC</a:t>
            </a:r>
            <a:br>
              <a:rPr lang="en-GB" sz="1200" b="1" dirty="0">
                <a:solidFill>
                  <a:schemeClr val="bg1"/>
                </a:solidFill>
              </a:rPr>
            </a:br>
            <a:r>
              <a:rPr lang="en-GB" sz="1200" b="1" dirty="0">
                <a:solidFill>
                  <a:schemeClr val="bg1"/>
                </a:solidFill>
              </a:rPr>
              <a:t>Download only</a:t>
            </a:r>
          </a:p>
        </p:txBody>
      </p:sp>
    </p:spTree>
    <p:extLst>
      <p:ext uri="{BB962C8B-B14F-4D97-AF65-F5344CB8AC3E}">
        <p14:creationId xmlns:p14="http://schemas.microsoft.com/office/powerpoint/2010/main" val="1588428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Flu vaccination consent form </a:t>
            </a:r>
            <a:r>
              <a:rPr lang="en-GB" sz="1800" dirty="0">
                <a:latin typeface="Calibri" panose="020F0502020204030204" pitchFamily="34" charset="0"/>
                <a:cs typeface="Calibri" panose="020F0502020204030204" pitchFamily="34" charset="0"/>
              </a:rPr>
              <a:t>(combined form for nasal spray and injectable vaccine)</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62162A59-4E32-462A-8D77-8A01692FB586}"/>
              </a:ext>
            </a:extLst>
          </p:cNvPr>
          <p:cNvSpPr txBox="1"/>
          <p:nvPr/>
        </p:nvSpPr>
        <p:spPr>
          <a:xfrm>
            <a:off x="3363688" y="5612428"/>
            <a:ext cx="5628391" cy="307777"/>
          </a:xfrm>
          <a:prstGeom prst="rect">
            <a:avLst/>
          </a:prstGeom>
          <a:noFill/>
        </p:spPr>
        <p:txBody>
          <a:bodyPr wrap="square">
            <a:spAutoFit/>
          </a:bodyPr>
          <a:lstStyle/>
          <a:p>
            <a:r>
              <a:rPr lang="en-GB" sz="1400" dirty="0">
                <a:solidFill>
                  <a:srgbClr val="007C9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www.gov.uk/government/publications/flu-vaccination-in-schools</a:t>
            </a:r>
            <a:r>
              <a:rPr lang="en-GB" sz="1400" dirty="0">
                <a:solidFill>
                  <a:srgbClr val="007C91"/>
                </a:solidFill>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38969203-EFCB-FAA5-07FE-93995FDFCDC8}"/>
              </a:ext>
            </a:extLst>
          </p:cNvPr>
          <p:cNvPicPr>
            <a:picLocks noChangeAspect="1"/>
          </p:cNvPicPr>
          <p:nvPr/>
        </p:nvPicPr>
        <p:blipFill>
          <a:blip r:embed="rId4"/>
          <a:stretch>
            <a:fillRect/>
          </a:stretch>
        </p:blipFill>
        <p:spPr>
          <a:xfrm>
            <a:off x="2322261" y="771525"/>
            <a:ext cx="3398710" cy="4801215"/>
          </a:xfrm>
          <a:prstGeom prst="rect">
            <a:avLst/>
          </a:prstGeom>
        </p:spPr>
      </p:pic>
      <p:pic>
        <p:nvPicPr>
          <p:cNvPr id="7" name="Picture 6">
            <a:extLst>
              <a:ext uri="{FF2B5EF4-FFF2-40B4-BE49-F238E27FC236}">
                <a16:creationId xmlns:a16="http://schemas.microsoft.com/office/drawing/2014/main" id="{2B274983-32B8-3B10-7BD4-71768BDE0555}"/>
              </a:ext>
            </a:extLst>
          </p:cNvPr>
          <p:cNvPicPr>
            <a:picLocks noChangeAspect="1"/>
          </p:cNvPicPr>
          <p:nvPr/>
        </p:nvPicPr>
        <p:blipFill>
          <a:blip r:embed="rId5"/>
          <a:stretch>
            <a:fillRect/>
          </a:stretch>
        </p:blipFill>
        <p:spPr>
          <a:xfrm>
            <a:off x="5964072" y="977483"/>
            <a:ext cx="3210901" cy="4555569"/>
          </a:xfrm>
          <a:prstGeom prst="rect">
            <a:avLst/>
          </a:prstGeom>
        </p:spPr>
      </p:pic>
    </p:spTree>
    <p:extLst>
      <p:ext uri="{BB962C8B-B14F-4D97-AF65-F5344CB8AC3E}">
        <p14:creationId xmlns:p14="http://schemas.microsoft.com/office/powerpoint/2010/main" val="3447407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All eligible groups </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60B4F5A9-B438-456D-AE83-55D4B03F037A}"/>
              </a:ext>
            </a:extLst>
          </p:cNvPr>
          <p:cNvSpPr txBox="1"/>
          <p:nvPr/>
        </p:nvSpPr>
        <p:spPr>
          <a:xfrm>
            <a:off x="2635557" y="2265204"/>
            <a:ext cx="298480" cy="584775"/>
          </a:xfrm>
          <a:prstGeom prst="rect">
            <a:avLst/>
          </a:prstGeom>
          <a:noFill/>
        </p:spPr>
        <p:txBody>
          <a:bodyPr wrap="none" rtlCol="0">
            <a:spAutoFit/>
          </a:bodyPr>
          <a:lstStyle/>
          <a:p>
            <a:r>
              <a:rPr lang="en-GB" sz="3200" dirty="0">
                <a:solidFill>
                  <a:srgbClr val="007C91"/>
                </a:solidFill>
              </a:rPr>
              <a:t> </a:t>
            </a:r>
          </a:p>
        </p:txBody>
      </p:sp>
      <p:sp>
        <p:nvSpPr>
          <p:cNvPr id="9" name="TextBox 8">
            <a:extLst>
              <a:ext uri="{FF2B5EF4-FFF2-40B4-BE49-F238E27FC236}">
                <a16:creationId xmlns:a16="http://schemas.microsoft.com/office/drawing/2014/main" id="{E0BDC386-4E7E-4368-85AF-DD101D48BEE0}"/>
              </a:ext>
            </a:extLst>
          </p:cNvPr>
          <p:cNvSpPr txBox="1"/>
          <p:nvPr/>
        </p:nvSpPr>
        <p:spPr>
          <a:xfrm>
            <a:off x="726961" y="6119727"/>
            <a:ext cx="4632298" cy="543162"/>
          </a:xfrm>
          <a:prstGeom prst="rect">
            <a:avLst/>
          </a:prstGeom>
          <a:noFill/>
        </p:spPr>
        <p:txBody>
          <a:bodyPr wrap="square">
            <a:spAutoFit/>
          </a:bodyPr>
          <a:lstStyle/>
          <a:p>
            <a:pPr>
              <a:lnSpc>
                <a:spcPct val="107000"/>
              </a:lnSpc>
              <a:spcAft>
                <a:spcPts val="800"/>
              </a:spcAft>
            </a:pP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https://www.healthpublications.gov.uk/ViewProduct.html?sp=Sthefluvaccinationwhoshouldhaveitandwhy</a:t>
            </a:r>
          </a:p>
        </p:txBody>
      </p:sp>
      <p:pic>
        <p:nvPicPr>
          <p:cNvPr id="6" name="Picture 5">
            <a:extLst>
              <a:ext uri="{FF2B5EF4-FFF2-40B4-BE49-F238E27FC236}">
                <a16:creationId xmlns:a16="http://schemas.microsoft.com/office/drawing/2014/main" id="{C0D9A20D-5022-4E0D-B2C7-808CCFA5A47C}"/>
              </a:ext>
            </a:extLst>
          </p:cNvPr>
          <p:cNvPicPr>
            <a:picLocks noChangeAspect="1"/>
          </p:cNvPicPr>
          <p:nvPr/>
        </p:nvPicPr>
        <p:blipFill>
          <a:blip r:embed="rId3"/>
          <a:stretch>
            <a:fillRect/>
          </a:stretch>
        </p:blipFill>
        <p:spPr>
          <a:xfrm>
            <a:off x="7917903" y="333274"/>
            <a:ext cx="4098779" cy="5221064"/>
          </a:xfrm>
          <a:prstGeom prst="rect">
            <a:avLst/>
          </a:prstGeom>
        </p:spPr>
      </p:pic>
      <p:sp>
        <p:nvSpPr>
          <p:cNvPr id="11" name="TextBox 10">
            <a:extLst>
              <a:ext uri="{FF2B5EF4-FFF2-40B4-BE49-F238E27FC236}">
                <a16:creationId xmlns:a16="http://schemas.microsoft.com/office/drawing/2014/main" id="{86665F4E-39F1-4BBC-B86D-669166DC7EE3}"/>
              </a:ext>
            </a:extLst>
          </p:cNvPr>
          <p:cNvSpPr txBox="1"/>
          <p:nvPr/>
        </p:nvSpPr>
        <p:spPr>
          <a:xfrm>
            <a:off x="8295941" y="5520540"/>
            <a:ext cx="3720742" cy="773673"/>
          </a:xfrm>
          <a:prstGeom prst="rect">
            <a:avLst/>
          </a:prstGeom>
          <a:noFill/>
        </p:spPr>
        <p:txBody>
          <a:bodyPr wrap="square">
            <a:spAutoFit/>
          </a:bodyPr>
          <a:lstStyle/>
          <a:p>
            <a:pPr>
              <a:lnSpc>
                <a:spcPct val="107000"/>
              </a:lnSpc>
              <a:spcAft>
                <a:spcPts val="800"/>
              </a:spcAft>
            </a:pPr>
            <a:r>
              <a:rPr lang="en-GB" sz="1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www.gov.uk/government/publications/flu-vaccination-invitation-letter-template-for-at-risk-patients-and-their-carers</a:t>
            </a: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E309CB75-B4B5-4BA4-9EF8-271FF25AF997}"/>
              </a:ext>
            </a:extLst>
          </p:cNvPr>
          <p:cNvSpPr txBox="1"/>
          <p:nvPr/>
        </p:nvSpPr>
        <p:spPr>
          <a:xfrm>
            <a:off x="4502996" y="885694"/>
            <a:ext cx="3720742" cy="4692375"/>
          </a:xfrm>
          <a:prstGeom prst="rect">
            <a:avLst/>
          </a:prstGeom>
          <a:noFill/>
        </p:spPr>
        <p:txBody>
          <a:bodyPr wrap="square">
            <a:spAutoFit/>
          </a:bodyPr>
          <a:lstStyle/>
          <a:p>
            <a:pPr>
              <a:lnSpc>
                <a:spcPct val="107000"/>
              </a:lnSpc>
            </a:pPr>
            <a:r>
              <a:rPr lang="en-GB" sz="1400" b="1" kern="0" dirty="0">
                <a:solidFill>
                  <a:srgbClr val="007C91"/>
                </a:solidFill>
                <a:effectLst/>
                <a:latin typeface="Calibri" panose="020F0502020204030204" pitchFamily="34" charset="0"/>
                <a:ea typeface="Times New Roman" panose="02020603050405020304" pitchFamily="18" charset="0"/>
                <a:cs typeface="Calibri" panose="020F0502020204030204" pitchFamily="34" charset="0"/>
              </a:rPr>
              <a:t>Flu vaccination: who should have it this winter and why</a:t>
            </a:r>
          </a:p>
          <a:p>
            <a:pPr>
              <a:lnSpc>
                <a:spcPct val="107000"/>
              </a:lnSpc>
            </a:pPr>
            <a:endParaRPr lang="en-GB" sz="1400" b="1" kern="0" dirty="0">
              <a:solidFill>
                <a:srgbClr val="007C91"/>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endParaRPr>
          </a:p>
          <a:p>
            <a:pPr>
              <a:lnSpc>
                <a:spcPct val="107000"/>
              </a:lnSpc>
            </a:pPr>
            <a:r>
              <a:rPr lang="en-GB" sz="1400" dirty="0">
                <a:solidFill>
                  <a:srgbClr val="007C91"/>
                </a:solidFill>
                <a:effectLst/>
                <a:latin typeface="Calibri" panose="020F0502020204030204" pitchFamily="34" charset="0"/>
                <a:ea typeface="Times New Roman" panose="02020603050405020304" pitchFamily="18" charset="0"/>
                <a:cs typeface="Calibri" panose="020F0502020204030204" pitchFamily="34" charset="0"/>
              </a:rPr>
              <a:t>Paper copies of  leaflet are available free to order or download in the following languages:</a:t>
            </a:r>
            <a:endParaRPr lang="en-GB" sz="1400" dirty="0">
              <a:solidFill>
                <a:srgbClr val="007C91"/>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GB" sz="1400" b="0" i="0" dirty="0">
                <a:solidFill>
                  <a:srgbClr val="007C91"/>
                </a:solidFill>
                <a:effectLst/>
                <a:latin typeface="GDS Transport"/>
                <a:hlinkClick r:id="rId5">
                  <a:extLst>
                    <a:ext uri="{A12FA001-AC4F-418D-AE19-62706E023703}">
                      <ahyp:hlinkClr xmlns:ahyp="http://schemas.microsoft.com/office/drawing/2018/hyperlinkcolor" val="tx"/>
                    </a:ext>
                  </a:extLst>
                </a:hlinkClick>
              </a:rPr>
              <a:t>Albanian</a:t>
            </a:r>
            <a:r>
              <a:rPr lang="en-GB" sz="1400" b="0" i="0" dirty="0">
                <a:solidFill>
                  <a:srgbClr val="007C91"/>
                </a:solidFill>
                <a:effectLst/>
                <a:latin typeface="GDS Transport"/>
              </a:rPr>
              <a:t>, </a:t>
            </a:r>
            <a:r>
              <a:rPr lang="en-GB" sz="1400" b="0" i="0" dirty="0">
                <a:solidFill>
                  <a:srgbClr val="007C91"/>
                </a:solidFill>
                <a:effectLst/>
                <a:latin typeface="GDS Transport"/>
                <a:hlinkClick r:id="rId6">
                  <a:extLst>
                    <a:ext uri="{A12FA001-AC4F-418D-AE19-62706E023703}">
                      <ahyp:hlinkClr xmlns:ahyp="http://schemas.microsoft.com/office/drawing/2018/hyperlinkcolor" val="tx"/>
                    </a:ext>
                  </a:extLst>
                </a:hlinkClick>
              </a:rPr>
              <a:t>Arabic</a:t>
            </a:r>
            <a:r>
              <a:rPr lang="en-GB" sz="1400" b="0" i="0" dirty="0">
                <a:solidFill>
                  <a:srgbClr val="007C91"/>
                </a:solidFill>
                <a:effectLst/>
                <a:latin typeface="GDS Transport"/>
              </a:rPr>
              <a:t>, </a:t>
            </a:r>
            <a:r>
              <a:rPr lang="en-GB" sz="1400" b="0" i="0" dirty="0">
                <a:solidFill>
                  <a:srgbClr val="007C91"/>
                </a:solidFill>
                <a:effectLst/>
                <a:latin typeface="GDS Transport"/>
                <a:hlinkClick r:id="rId7">
                  <a:extLst>
                    <a:ext uri="{A12FA001-AC4F-418D-AE19-62706E023703}">
                      <ahyp:hlinkClr xmlns:ahyp="http://schemas.microsoft.com/office/drawing/2018/hyperlinkcolor" val="tx"/>
                    </a:ext>
                  </a:extLst>
                </a:hlinkClick>
              </a:rPr>
              <a:t>Bengali</a:t>
            </a:r>
            <a:r>
              <a:rPr lang="en-GB" sz="1400" b="0" i="0" dirty="0">
                <a:solidFill>
                  <a:srgbClr val="007C91"/>
                </a:solidFill>
                <a:effectLst/>
                <a:latin typeface="GDS Transport"/>
              </a:rPr>
              <a:t>, </a:t>
            </a:r>
            <a:r>
              <a:rPr lang="en-GB" sz="1400" b="0" i="0" dirty="0">
                <a:solidFill>
                  <a:srgbClr val="007C91"/>
                </a:solidFill>
                <a:effectLst/>
                <a:latin typeface="GDS Transport"/>
                <a:hlinkClick r:id="rId8">
                  <a:extLst>
                    <a:ext uri="{A12FA001-AC4F-418D-AE19-62706E023703}">
                      <ahyp:hlinkClr xmlns:ahyp="http://schemas.microsoft.com/office/drawing/2018/hyperlinkcolor" val="tx"/>
                    </a:ext>
                  </a:extLst>
                </a:hlinkClick>
              </a:rPr>
              <a:t>Bulgarian</a:t>
            </a:r>
            <a:r>
              <a:rPr lang="en-GB" sz="1400" b="0" i="0" dirty="0">
                <a:solidFill>
                  <a:srgbClr val="007C91"/>
                </a:solidFill>
                <a:effectLst/>
                <a:latin typeface="GDS Transport"/>
              </a:rPr>
              <a:t>, </a:t>
            </a:r>
          </a:p>
          <a:p>
            <a:pPr>
              <a:lnSpc>
                <a:spcPct val="107000"/>
              </a:lnSpc>
            </a:pPr>
            <a:r>
              <a:rPr lang="en-GB" sz="1400" b="0" i="0" dirty="0" err="1">
                <a:solidFill>
                  <a:srgbClr val="007C91"/>
                </a:solidFill>
                <a:effectLst/>
                <a:latin typeface="GDS Transport"/>
                <a:hlinkClick r:id="rId9">
                  <a:extLst>
                    <a:ext uri="{A12FA001-AC4F-418D-AE19-62706E023703}">
                      <ahyp:hlinkClr xmlns:ahyp="http://schemas.microsoft.com/office/drawing/2018/hyperlinkcolor" val="tx"/>
                    </a:ext>
                  </a:extLst>
                </a:hlinkClick>
              </a:rPr>
              <a:t>ChineseTraditional</a:t>
            </a:r>
            <a:r>
              <a:rPr lang="en-GB" sz="1400" b="0" i="0" dirty="0">
                <a:solidFill>
                  <a:srgbClr val="007C91"/>
                </a:solidFill>
                <a:effectLst/>
                <a:latin typeface="GDS Transport"/>
              </a:rPr>
              <a:t>, </a:t>
            </a:r>
            <a:r>
              <a:rPr lang="en-GB" sz="1400" b="0" i="0" dirty="0" err="1">
                <a:solidFill>
                  <a:srgbClr val="007C91"/>
                </a:solidFill>
                <a:effectLst/>
                <a:latin typeface="GDS Transport"/>
                <a:hlinkClick r:id="rId10">
                  <a:extLst>
                    <a:ext uri="{A12FA001-AC4F-418D-AE19-62706E023703}">
                      <ahyp:hlinkClr xmlns:ahyp="http://schemas.microsoft.com/office/drawing/2018/hyperlinkcolor" val="tx"/>
                    </a:ext>
                  </a:extLst>
                </a:hlinkClick>
              </a:rPr>
              <a:t>ChineseSimplified</a:t>
            </a:r>
            <a:r>
              <a:rPr lang="en-GB" sz="1400" b="0" i="0" dirty="0">
                <a:solidFill>
                  <a:srgbClr val="007C91"/>
                </a:solidFill>
                <a:effectLst/>
                <a:latin typeface="GDS Transport"/>
              </a:rPr>
              <a:t>, </a:t>
            </a:r>
            <a:r>
              <a:rPr lang="en-GB" sz="1400" b="0" i="0" dirty="0">
                <a:solidFill>
                  <a:srgbClr val="007C91"/>
                </a:solidFill>
                <a:effectLst/>
                <a:latin typeface="GDS Transport"/>
                <a:hlinkClick r:id="rId11">
                  <a:extLst>
                    <a:ext uri="{A12FA001-AC4F-418D-AE19-62706E023703}">
                      <ahyp:hlinkClr xmlns:ahyp="http://schemas.microsoft.com/office/drawing/2018/hyperlinkcolor" val="tx"/>
                    </a:ext>
                  </a:extLst>
                </a:hlinkClick>
              </a:rPr>
              <a:t>Estonian</a:t>
            </a:r>
            <a:r>
              <a:rPr lang="en-GB" sz="1400" b="0" i="0" dirty="0">
                <a:solidFill>
                  <a:srgbClr val="007C91"/>
                </a:solidFill>
                <a:effectLst/>
                <a:latin typeface="GDS Transport"/>
              </a:rPr>
              <a:t>, </a:t>
            </a:r>
          </a:p>
          <a:p>
            <a:pPr>
              <a:lnSpc>
                <a:spcPct val="107000"/>
              </a:lnSpc>
            </a:pPr>
            <a:r>
              <a:rPr lang="en-GB" sz="1400" b="0" i="0" dirty="0">
                <a:solidFill>
                  <a:srgbClr val="007C91"/>
                </a:solidFill>
                <a:effectLst/>
                <a:latin typeface="GDS Transport"/>
                <a:hlinkClick r:id="rId12">
                  <a:extLst>
                    <a:ext uri="{A12FA001-AC4F-418D-AE19-62706E023703}">
                      <ahyp:hlinkClr xmlns:ahyp="http://schemas.microsoft.com/office/drawing/2018/hyperlinkcolor" val="tx"/>
                    </a:ext>
                  </a:extLst>
                </a:hlinkClick>
              </a:rPr>
              <a:t>Farsi</a:t>
            </a:r>
            <a:r>
              <a:rPr lang="en-GB" sz="1400" b="0" i="0" dirty="0">
                <a:solidFill>
                  <a:srgbClr val="007C91"/>
                </a:solidFill>
                <a:effectLst/>
                <a:latin typeface="GDS Transport"/>
              </a:rPr>
              <a:t>, </a:t>
            </a:r>
            <a:r>
              <a:rPr lang="en-GB" sz="1400" b="0" i="0" dirty="0">
                <a:solidFill>
                  <a:srgbClr val="007C91"/>
                </a:solidFill>
                <a:effectLst/>
                <a:latin typeface="GDS Transport"/>
                <a:hlinkClick r:id="rId13">
                  <a:extLst>
                    <a:ext uri="{A12FA001-AC4F-418D-AE19-62706E023703}">
                      <ahyp:hlinkClr xmlns:ahyp="http://schemas.microsoft.com/office/drawing/2018/hyperlinkcolor" val="tx"/>
                    </a:ext>
                  </a:extLst>
                </a:hlinkClick>
              </a:rPr>
              <a:t>French</a:t>
            </a:r>
            <a:r>
              <a:rPr lang="en-GB" sz="1400" b="0" i="0" dirty="0">
                <a:solidFill>
                  <a:srgbClr val="007C91"/>
                </a:solidFill>
                <a:effectLst/>
                <a:latin typeface="GDS Transport"/>
              </a:rPr>
              <a:t>,  </a:t>
            </a:r>
            <a:r>
              <a:rPr lang="en-GB" sz="1400" b="0" i="0" dirty="0">
                <a:solidFill>
                  <a:srgbClr val="007C91"/>
                </a:solidFill>
                <a:effectLst/>
                <a:latin typeface="GDS Transport"/>
                <a:hlinkClick r:id="rId14">
                  <a:extLst>
                    <a:ext uri="{A12FA001-AC4F-418D-AE19-62706E023703}">
                      <ahyp:hlinkClr xmlns:ahyp="http://schemas.microsoft.com/office/drawing/2018/hyperlinkcolor" val="tx"/>
                    </a:ext>
                  </a:extLst>
                </a:hlinkClick>
              </a:rPr>
              <a:t>Greek</a:t>
            </a:r>
            <a:r>
              <a:rPr lang="en-GB" sz="1400" b="0" i="0" dirty="0">
                <a:solidFill>
                  <a:srgbClr val="007C91"/>
                </a:solidFill>
                <a:effectLst/>
                <a:latin typeface="GDS Transport"/>
              </a:rPr>
              <a:t>, </a:t>
            </a:r>
            <a:r>
              <a:rPr lang="en-GB" sz="1400" b="0" i="0" dirty="0">
                <a:solidFill>
                  <a:srgbClr val="007C91"/>
                </a:solidFill>
                <a:effectLst/>
                <a:latin typeface="GDS Transport"/>
                <a:hlinkClick r:id="rId15">
                  <a:extLst>
                    <a:ext uri="{A12FA001-AC4F-418D-AE19-62706E023703}">
                      <ahyp:hlinkClr xmlns:ahyp="http://schemas.microsoft.com/office/drawing/2018/hyperlinkcolor" val="tx"/>
                    </a:ext>
                  </a:extLst>
                </a:hlinkClick>
              </a:rPr>
              <a:t>Gujarati</a:t>
            </a:r>
            <a:r>
              <a:rPr lang="en-GB" sz="1400" b="0" i="0" dirty="0">
                <a:solidFill>
                  <a:srgbClr val="007C91"/>
                </a:solidFill>
                <a:effectLst/>
                <a:latin typeface="GDS Transport"/>
              </a:rPr>
              <a:t>, </a:t>
            </a:r>
            <a:r>
              <a:rPr lang="en-GB" sz="1400" b="0" i="0" dirty="0">
                <a:solidFill>
                  <a:srgbClr val="007C91"/>
                </a:solidFill>
                <a:effectLst/>
                <a:latin typeface="GDS Transport"/>
                <a:hlinkClick r:id="rId16">
                  <a:extLst>
                    <a:ext uri="{A12FA001-AC4F-418D-AE19-62706E023703}">
                      <ahyp:hlinkClr xmlns:ahyp="http://schemas.microsoft.com/office/drawing/2018/hyperlinkcolor" val="tx"/>
                    </a:ext>
                  </a:extLst>
                </a:hlinkClick>
              </a:rPr>
              <a:t>Hindi</a:t>
            </a:r>
            <a:r>
              <a:rPr lang="en-GB" sz="1400" b="0" i="0" dirty="0">
                <a:solidFill>
                  <a:srgbClr val="007C91"/>
                </a:solidFill>
                <a:effectLst/>
                <a:latin typeface="GDS Transport"/>
              </a:rPr>
              <a:t>, </a:t>
            </a:r>
            <a:r>
              <a:rPr lang="en-GB" sz="1400" b="0" i="0" dirty="0">
                <a:solidFill>
                  <a:srgbClr val="007C91"/>
                </a:solidFill>
                <a:effectLst/>
                <a:latin typeface="GDS Transport"/>
                <a:hlinkClick r:id="rId17">
                  <a:extLst>
                    <a:ext uri="{A12FA001-AC4F-418D-AE19-62706E023703}">
                      <ahyp:hlinkClr xmlns:ahyp="http://schemas.microsoft.com/office/drawing/2018/hyperlinkcolor" val="tx"/>
                    </a:ext>
                  </a:extLst>
                </a:hlinkClick>
              </a:rPr>
              <a:t>Italian</a:t>
            </a:r>
            <a:r>
              <a:rPr lang="en-GB" sz="1400" b="0" i="0" dirty="0">
                <a:solidFill>
                  <a:srgbClr val="007C91"/>
                </a:solidFill>
                <a:effectLst/>
                <a:latin typeface="GDS Transport"/>
              </a:rPr>
              <a:t>, </a:t>
            </a:r>
          </a:p>
          <a:p>
            <a:pPr>
              <a:lnSpc>
                <a:spcPct val="107000"/>
              </a:lnSpc>
            </a:pPr>
            <a:r>
              <a:rPr lang="en-GB" sz="1400" b="0" i="0" dirty="0">
                <a:solidFill>
                  <a:srgbClr val="007C91"/>
                </a:solidFill>
                <a:effectLst/>
                <a:latin typeface="GDS Transport"/>
                <a:hlinkClick r:id="rId18">
                  <a:extLst>
                    <a:ext uri="{A12FA001-AC4F-418D-AE19-62706E023703}">
                      <ahyp:hlinkClr xmlns:ahyp="http://schemas.microsoft.com/office/drawing/2018/hyperlinkcolor" val="tx"/>
                    </a:ext>
                  </a:extLst>
                </a:hlinkClick>
              </a:rPr>
              <a:t>Latvian</a:t>
            </a:r>
            <a:r>
              <a:rPr lang="en-GB" sz="1400" b="0" i="0" dirty="0">
                <a:solidFill>
                  <a:srgbClr val="007C91"/>
                </a:solidFill>
                <a:effectLst/>
                <a:latin typeface="GDS Transport"/>
              </a:rPr>
              <a:t>, </a:t>
            </a:r>
            <a:r>
              <a:rPr lang="en-GB" sz="1400" b="0" i="0" dirty="0">
                <a:solidFill>
                  <a:srgbClr val="007C91"/>
                </a:solidFill>
                <a:effectLst/>
                <a:latin typeface="GDS Transport"/>
                <a:hlinkClick r:id="rId19">
                  <a:extLst>
                    <a:ext uri="{A12FA001-AC4F-418D-AE19-62706E023703}">
                      <ahyp:hlinkClr xmlns:ahyp="http://schemas.microsoft.com/office/drawing/2018/hyperlinkcolor" val="tx"/>
                    </a:ext>
                  </a:extLst>
                </a:hlinkClick>
              </a:rPr>
              <a:t>Lithuanian</a:t>
            </a:r>
            <a:r>
              <a:rPr lang="en-GB" sz="1400" b="0" i="0" dirty="0">
                <a:solidFill>
                  <a:srgbClr val="007C91"/>
                </a:solidFill>
                <a:effectLst/>
                <a:latin typeface="GDS Transport"/>
              </a:rPr>
              <a:t>, </a:t>
            </a:r>
            <a:r>
              <a:rPr lang="en-GB" sz="1400" b="0" i="0" dirty="0">
                <a:solidFill>
                  <a:srgbClr val="007C91"/>
                </a:solidFill>
                <a:effectLst/>
                <a:latin typeface="GDS Transport"/>
                <a:hlinkClick r:id="rId20">
                  <a:extLst>
                    <a:ext uri="{A12FA001-AC4F-418D-AE19-62706E023703}">
                      <ahyp:hlinkClr xmlns:ahyp="http://schemas.microsoft.com/office/drawing/2018/hyperlinkcolor" val="tx"/>
                    </a:ext>
                  </a:extLst>
                </a:hlinkClick>
              </a:rPr>
              <a:t>Panjabi</a:t>
            </a:r>
            <a:r>
              <a:rPr lang="en-GB" sz="1400" b="0" i="0" dirty="0">
                <a:solidFill>
                  <a:srgbClr val="007C91"/>
                </a:solidFill>
                <a:effectLst/>
                <a:latin typeface="GDS Transport"/>
              </a:rPr>
              <a:t>, </a:t>
            </a:r>
            <a:r>
              <a:rPr lang="en-GB" sz="1400" b="0" i="0" dirty="0">
                <a:solidFill>
                  <a:srgbClr val="007C91"/>
                </a:solidFill>
                <a:effectLst/>
                <a:latin typeface="GDS Transport"/>
                <a:hlinkClick r:id="rId21">
                  <a:extLst>
                    <a:ext uri="{A12FA001-AC4F-418D-AE19-62706E023703}">
                      <ahyp:hlinkClr xmlns:ahyp="http://schemas.microsoft.com/office/drawing/2018/hyperlinkcolor" val="tx"/>
                    </a:ext>
                  </a:extLst>
                </a:hlinkClick>
              </a:rPr>
              <a:t>Pashto</a:t>
            </a:r>
            <a:r>
              <a:rPr lang="en-GB" sz="1400" b="0" i="0" dirty="0">
                <a:solidFill>
                  <a:srgbClr val="007C91"/>
                </a:solidFill>
                <a:effectLst/>
                <a:latin typeface="GDS Transport"/>
              </a:rPr>
              <a:t>, </a:t>
            </a:r>
            <a:r>
              <a:rPr lang="en-GB" sz="1400" b="0" i="0" dirty="0">
                <a:solidFill>
                  <a:srgbClr val="007C91"/>
                </a:solidFill>
                <a:effectLst/>
                <a:latin typeface="GDS Transport"/>
                <a:hlinkClick r:id="rId22">
                  <a:extLst>
                    <a:ext uri="{A12FA001-AC4F-418D-AE19-62706E023703}">
                      <ahyp:hlinkClr xmlns:ahyp="http://schemas.microsoft.com/office/drawing/2018/hyperlinkcolor" val="tx"/>
                    </a:ext>
                  </a:extLst>
                </a:hlinkClick>
              </a:rPr>
              <a:t>Polish</a:t>
            </a:r>
            <a:r>
              <a:rPr lang="en-GB" sz="1400" b="0" i="0" dirty="0">
                <a:solidFill>
                  <a:srgbClr val="007C91"/>
                </a:solidFill>
                <a:effectLst/>
                <a:latin typeface="GDS Transport"/>
              </a:rPr>
              <a:t>, </a:t>
            </a:r>
          </a:p>
          <a:p>
            <a:pPr>
              <a:lnSpc>
                <a:spcPct val="107000"/>
              </a:lnSpc>
            </a:pPr>
            <a:r>
              <a:rPr lang="en-GB" sz="1400" b="0" i="0" dirty="0">
                <a:solidFill>
                  <a:srgbClr val="007C91"/>
                </a:solidFill>
                <a:effectLst/>
                <a:latin typeface="GDS Transport"/>
                <a:hlinkClick r:id="rId23">
                  <a:extLst>
                    <a:ext uri="{A12FA001-AC4F-418D-AE19-62706E023703}">
                      <ahyp:hlinkClr xmlns:ahyp="http://schemas.microsoft.com/office/drawing/2018/hyperlinkcolor" val="tx"/>
                    </a:ext>
                  </a:extLst>
                </a:hlinkClick>
              </a:rPr>
              <a:t>Portuguese</a:t>
            </a:r>
            <a:r>
              <a:rPr lang="en-GB" sz="1400" b="0" i="0" dirty="0">
                <a:solidFill>
                  <a:srgbClr val="007C91"/>
                </a:solidFill>
                <a:effectLst/>
                <a:latin typeface="GDS Transport"/>
              </a:rPr>
              <a:t>, </a:t>
            </a:r>
            <a:r>
              <a:rPr lang="en-GB" sz="1400" b="0" i="0" dirty="0">
                <a:solidFill>
                  <a:srgbClr val="007C91"/>
                </a:solidFill>
                <a:effectLst/>
                <a:latin typeface="GDS Transport"/>
                <a:hlinkClick r:id="rId24">
                  <a:extLst>
                    <a:ext uri="{A12FA001-AC4F-418D-AE19-62706E023703}">
                      <ahyp:hlinkClr xmlns:ahyp="http://schemas.microsoft.com/office/drawing/2018/hyperlinkcolor" val="tx"/>
                    </a:ext>
                  </a:extLst>
                </a:hlinkClick>
              </a:rPr>
              <a:t>Romanian</a:t>
            </a:r>
            <a:r>
              <a:rPr lang="en-GB" sz="1400" b="0" i="0" dirty="0">
                <a:solidFill>
                  <a:srgbClr val="007C91"/>
                </a:solidFill>
                <a:effectLst/>
                <a:latin typeface="GDS Transport"/>
              </a:rPr>
              <a:t>, </a:t>
            </a:r>
            <a:r>
              <a:rPr lang="en-GB" sz="1400" b="0" i="0" dirty="0">
                <a:solidFill>
                  <a:srgbClr val="007C91"/>
                </a:solidFill>
                <a:effectLst/>
                <a:latin typeface="GDS Transport"/>
                <a:hlinkClick r:id="rId25">
                  <a:extLst>
                    <a:ext uri="{A12FA001-AC4F-418D-AE19-62706E023703}">
                      <ahyp:hlinkClr xmlns:ahyp="http://schemas.microsoft.com/office/drawing/2018/hyperlinkcolor" val="tx"/>
                    </a:ext>
                  </a:extLst>
                </a:hlinkClick>
              </a:rPr>
              <a:t>Romany</a:t>
            </a:r>
            <a:r>
              <a:rPr lang="en-GB" sz="1400" b="0" i="0" dirty="0">
                <a:solidFill>
                  <a:srgbClr val="007C91"/>
                </a:solidFill>
                <a:effectLst/>
                <a:latin typeface="GDS Transport"/>
              </a:rPr>
              <a:t>, </a:t>
            </a:r>
            <a:r>
              <a:rPr lang="en-GB" sz="1400" b="0" i="0" dirty="0">
                <a:solidFill>
                  <a:srgbClr val="007C91"/>
                </a:solidFill>
                <a:effectLst/>
                <a:latin typeface="GDS Transport"/>
                <a:hlinkClick r:id="rId26">
                  <a:extLst>
                    <a:ext uri="{A12FA001-AC4F-418D-AE19-62706E023703}">
                      <ahyp:hlinkClr xmlns:ahyp="http://schemas.microsoft.com/office/drawing/2018/hyperlinkcolor" val="tx"/>
                    </a:ext>
                  </a:extLst>
                </a:hlinkClick>
              </a:rPr>
              <a:t>Russian</a:t>
            </a:r>
            <a:r>
              <a:rPr lang="en-GB" sz="1400" b="0" i="0" dirty="0">
                <a:solidFill>
                  <a:srgbClr val="007C91"/>
                </a:solidFill>
                <a:effectLst/>
                <a:latin typeface="GDS Transport"/>
              </a:rPr>
              <a:t>, </a:t>
            </a:r>
            <a:r>
              <a:rPr lang="en-GB" sz="1400" b="0" i="0" dirty="0">
                <a:solidFill>
                  <a:srgbClr val="007C91"/>
                </a:solidFill>
                <a:effectLst/>
                <a:latin typeface="GDS Transport"/>
                <a:hlinkClick r:id="rId27">
                  <a:extLst>
                    <a:ext uri="{A12FA001-AC4F-418D-AE19-62706E023703}">
                      <ahyp:hlinkClr xmlns:ahyp="http://schemas.microsoft.com/office/drawing/2018/hyperlinkcolor" val="tx"/>
                    </a:ext>
                  </a:extLst>
                </a:hlinkClick>
              </a:rPr>
              <a:t>Somali</a:t>
            </a:r>
            <a:r>
              <a:rPr lang="en-GB" sz="1400" b="0" i="0" dirty="0">
                <a:solidFill>
                  <a:srgbClr val="007C91"/>
                </a:solidFill>
                <a:effectLst/>
                <a:latin typeface="GDS Transport"/>
              </a:rPr>
              <a:t>, </a:t>
            </a:r>
            <a:r>
              <a:rPr lang="en-GB" sz="1400" b="0" i="0" dirty="0">
                <a:solidFill>
                  <a:srgbClr val="007C91"/>
                </a:solidFill>
                <a:effectLst/>
                <a:latin typeface="GDS Transport"/>
                <a:hlinkClick r:id="rId28">
                  <a:extLst>
                    <a:ext uri="{A12FA001-AC4F-418D-AE19-62706E023703}">
                      <ahyp:hlinkClr xmlns:ahyp="http://schemas.microsoft.com/office/drawing/2018/hyperlinkcolor" val="tx"/>
                    </a:ext>
                  </a:extLst>
                </a:hlinkClick>
              </a:rPr>
              <a:t>Spanish</a:t>
            </a:r>
            <a:r>
              <a:rPr lang="en-GB" sz="1400" b="0" i="0" dirty="0">
                <a:solidFill>
                  <a:srgbClr val="007C91"/>
                </a:solidFill>
                <a:effectLst/>
                <a:latin typeface="GDS Transport"/>
              </a:rPr>
              <a:t>, </a:t>
            </a:r>
            <a:r>
              <a:rPr lang="en-GB" sz="1400" b="0" i="0" dirty="0">
                <a:solidFill>
                  <a:srgbClr val="007C91"/>
                </a:solidFill>
                <a:effectLst/>
                <a:latin typeface="GDS Transport"/>
                <a:hlinkClick r:id="rId29">
                  <a:extLst>
                    <a:ext uri="{A12FA001-AC4F-418D-AE19-62706E023703}">
                      <ahyp:hlinkClr xmlns:ahyp="http://schemas.microsoft.com/office/drawing/2018/hyperlinkcolor" val="tx"/>
                    </a:ext>
                  </a:extLst>
                </a:hlinkClick>
              </a:rPr>
              <a:t>Tagalog</a:t>
            </a:r>
            <a:r>
              <a:rPr lang="en-GB" sz="1400" b="0" i="0" dirty="0">
                <a:solidFill>
                  <a:srgbClr val="007C91"/>
                </a:solidFill>
                <a:effectLst/>
                <a:latin typeface="GDS Transport"/>
              </a:rPr>
              <a:t>, </a:t>
            </a:r>
            <a:r>
              <a:rPr lang="en-GB" sz="1400" b="0" i="0" dirty="0">
                <a:solidFill>
                  <a:srgbClr val="007C91"/>
                </a:solidFill>
                <a:effectLst/>
                <a:latin typeface="GDS Transport"/>
                <a:hlinkClick r:id="rId30">
                  <a:extLst>
                    <a:ext uri="{A12FA001-AC4F-418D-AE19-62706E023703}">
                      <ahyp:hlinkClr xmlns:ahyp="http://schemas.microsoft.com/office/drawing/2018/hyperlinkcolor" val="tx"/>
                    </a:ext>
                  </a:extLst>
                </a:hlinkClick>
              </a:rPr>
              <a:t>Tigrinya</a:t>
            </a:r>
            <a:r>
              <a:rPr lang="en-GB" sz="1400" b="0" i="0" dirty="0">
                <a:solidFill>
                  <a:srgbClr val="007C91"/>
                </a:solidFill>
                <a:effectLst/>
                <a:latin typeface="GDS Transport"/>
              </a:rPr>
              <a:t>, </a:t>
            </a:r>
            <a:r>
              <a:rPr lang="en-GB" sz="1400" b="0" i="0" dirty="0">
                <a:solidFill>
                  <a:srgbClr val="007C91"/>
                </a:solidFill>
                <a:effectLst/>
                <a:latin typeface="GDS Transport"/>
                <a:hlinkClick r:id="rId31">
                  <a:extLst>
                    <a:ext uri="{A12FA001-AC4F-418D-AE19-62706E023703}">
                      <ahyp:hlinkClr xmlns:ahyp="http://schemas.microsoft.com/office/drawing/2018/hyperlinkcolor" val="tx"/>
                    </a:ext>
                  </a:extLst>
                </a:hlinkClick>
              </a:rPr>
              <a:t>Turkish</a:t>
            </a:r>
            <a:r>
              <a:rPr lang="en-GB" sz="1400" b="0" i="0" dirty="0">
                <a:solidFill>
                  <a:srgbClr val="007C91"/>
                </a:solidFill>
                <a:effectLst/>
                <a:latin typeface="GDS Transport"/>
              </a:rPr>
              <a:t>, </a:t>
            </a:r>
            <a:r>
              <a:rPr lang="en-GB" sz="1400" b="0" i="0" dirty="0">
                <a:solidFill>
                  <a:srgbClr val="007C91"/>
                </a:solidFill>
                <a:effectLst/>
                <a:latin typeface="GDS Transport"/>
                <a:hlinkClick r:id="rId32">
                  <a:extLst>
                    <a:ext uri="{A12FA001-AC4F-418D-AE19-62706E023703}">
                      <ahyp:hlinkClr xmlns:ahyp="http://schemas.microsoft.com/office/drawing/2018/hyperlinkcolor" val="tx"/>
                    </a:ext>
                  </a:extLst>
                </a:hlinkClick>
              </a:rPr>
              <a:t>Twi</a:t>
            </a:r>
            <a:r>
              <a:rPr lang="en-GB" sz="1400" b="0" i="0" dirty="0">
                <a:solidFill>
                  <a:srgbClr val="007C91"/>
                </a:solidFill>
                <a:effectLst/>
                <a:latin typeface="GDS Transport"/>
              </a:rPr>
              <a:t>, </a:t>
            </a:r>
            <a:r>
              <a:rPr lang="en-GB" sz="1400" b="0" i="0" dirty="0">
                <a:solidFill>
                  <a:srgbClr val="007C91"/>
                </a:solidFill>
                <a:effectLst/>
                <a:latin typeface="GDS Transport"/>
                <a:hlinkClick r:id="rId33">
                  <a:extLst>
                    <a:ext uri="{A12FA001-AC4F-418D-AE19-62706E023703}">
                      <ahyp:hlinkClr xmlns:ahyp="http://schemas.microsoft.com/office/drawing/2018/hyperlinkcolor" val="tx"/>
                    </a:ext>
                  </a:extLst>
                </a:hlinkClick>
              </a:rPr>
              <a:t>Ukrainian</a:t>
            </a:r>
            <a:r>
              <a:rPr lang="en-GB" sz="1400" b="0" i="0" dirty="0">
                <a:solidFill>
                  <a:srgbClr val="007C91"/>
                </a:solidFill>
                <a:effectLst/>
                <a:latin typeface="GDS Transport"/>
              </a:rPr>
              <a:t>, </a:t>
            </a:r>
            <a:r>
              <a:rPr lang="en-GB" sz="1400" b="0" i="0" dirty="0">
                <a:solidFill>
                  <a:srgbClr val="007C91"/>
                </a:solidFill>
                <a:effectLst/>
                <a:latin typeface="GDS Transport"/>
                <a:hlinkClick r:id="rId34">
                  <a:extLst>
                    <a:ext uri="{A12FA001-AC4F-418D-AE19-62706E023703}">
                      <ahyp:hlinkClr xmlns:ahyp="http://schemas.microsoft.com/office/drawing/2018/hyperlinkcolor" val="tx"/>
                    </a:ext>
                  </a:extLst>
                </a:hlinkClick>
              </a:rPr>
              <a:t>Urdu</a:t>
            </a:r>
            <a:r>
              <a:rPr lang="en-GB" sz="1400" b="0" i="0" dirty="0">
                <a:solidFill>
                  <a:srgbClr val="007C91"/>
                </a:solidFill>
                <a:effectLst/>
                <a:latin typeface="GDS Transport"/>
              </a:rPr>
              <a:t>, </a:t>
            </a:r>
            <a:r>
              <a:rPr lang="en-GB" sz="1400" b="0" i="0" dirty="0">
                <a:solidFill>
                  <a:srgbClr val="007C91"/>
                </a:solidFill>
                <a:effectLst/>
                <a:latin typeface="GDS Transport"/>
                <a:hlinkClick r:id="rId35">
                  <a:extLst>
                    <a:ext uri="{A12FA001-AC4F-418D-AE19-62706E023703}">
                      <ahyp:hlinkClr xmlns:ahyp="http://schemas.microsoft.com/office/drawing/2018/hyperlinkcolor" val="tx"/>
                    </a:ext>
                  </a:extLst>
                </a:hlinkClick>
              </a:rPr>
              <a:t>Yiddish</a:t>
            </a:r>
            <a:r>
              <a:rPr lang="en-GB" sz="1400" b="0" i="0" dirty="0">
                <a:solidFill>
                  <a:srgbClr val="007C91"/>
                </a:solidFill>
                <a:effectLst/>
                <a:latin typeface="GDS Transport"/>
              </a:rPr>
              <a:t> and </a:t>
            </a:r>
            <a:r>
              <a:rPr lang="en-GB" sz="1400" b="0" i="0" dirty="0">
                <a:solidFill>
                  <a:srgbClr val="007C91"/>
                </a:solidFill>
                <a:effectLst/>
                <a:latin typeface="GDS Transport"/>
                <a:hlinkClick r:id="rId36">
                  <a:extLst>
                    <a:ext uri="{A12FA001-AC4F-418D-AE19-62706E023703}">
                      <ahyp:hlinkClr xmlns:ahyp="http://schemas.microsoft.com/office/drawing/2018/hyperlinkcolor" val="tx"/>
                    </a:ext>
                  </a:extLst>
                </a:hlinkClick>
              </a:rPr>
              <a:t>Yoruba</a:t>
            </a:r>
            <a:endParaRPr lang="en-GB" sz="1400" dirty="0">
              <a:solidFill>
                <a:srgbClr val="007C91"/>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endParaRPr>
          </a:p>
          <a:p>
            <a:pPr>
              <a:lnSpc>
                <a:spcPct val="107000"/>
              </a:lnSpc>
            </a:pPr>
            <a:endParaRPr lang="en-GB" sz="1400" dirty="0">
              <a:solidFill>
                <a:srgbClr val="007C91"/>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pPr>
            <a:r>
              <a:rPr lang="en-GB" sz="1400" b="0" i="0" dirty="0">
                <a:solidFill>
                  <a:srgbClr val="007C91"/>
                </a:solidFill>
                <a:effectLst/>
                <a:latin typeface="GDS Transport"/>
              </a:rPr>
              <a:t>Copies will also be available in accessible formats including audio, braille, British Sign Language (BSL) video and large print.</a:t>
            </a:r>
          </a:p>
          <a:p>
            <a:pPr>
              <a:lnSpc>
                <a:spcPct val="107000"/>
              </a:lnSpc>
            </a:pPr>
            <a:endParaRPr lang="en-GB" sz="1400" dirty="0">
              <a:solidFill>
                <a:srgbClr val="007C91"/>
              </a:solidFill>
              <a:latin typeface="GDS Transport"/>
              <a:ea typeface="Times New Roman" panose="02020603050405020304" pitchFamily="18" charset="0"/>
              <a:cs typeface="Calibri" panose="020F0502020204030204" pitchFamily="34" charset="0"/>
            </a:endParaRPr>
          </a:p>
          <a:p>
            <a:pPr>
              <a:lnSpc>
                <a:spcPct val="107000"/>
              </a:lnSpc>
            </a:pPr>
            <a:r>
              <a:rPr lang="en-GB" sz="1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37">
                  <a:extLst>
                    <a:ext uri="{A12FA001-AC4F-418D-AE19-62706E023703}">
                      <ahyp:hlinkClr xmlns:ahyp="http://schemas.microsoft.com/office/drawing/2018/hyperlinkcolor" val="tx"/>
                    </a:ext>
                  </a:extLst>
                </a:hlinkClick>
              </a:rPr>
              <a:t>www.gov.uk/government/publications/flu-vaccination-who-should-have-it-this-winter-and-why</a:t>
            </a: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7B5A4D68-570F-12B2-18C5-8262BA154375}"/>
              </a:ext>
            </a:extLst>
          </p:cNvPr>
          <p:cNvPicPr>
            <a:picLocks noChangeAspect="1"/>
          </p:cNvPicPr>
          <p:nvPr/>
        </p:nvPicPr>
        <p:blipFill>
          <a:blip r:embed="rId38"/>
          <a:stretch>
            <a:fillRect/>
          </a:stretch>
        </p:blipFill>
        <p:spPr>
          <a:xfrm>
            <a:off x="726961" y="686311"/>
            <a:ext cx="3703832" cy="5221065"/>
          </a:xfrm>
          <a:prstGeom prst="rect">
            <a:avLst/>
          </a:prstGeom>
        </p:spPr>
      </p:pic>
      <p:sp>
        <p:nvSpPr>
          <p:cNvPr id="7" name="TextBox 6">
            <a:extLst>
              <a:ext uri="{FF2B5EF4-FFF2-40B4-BE49-F238E27FC236}">
                <a16:creationId xmlns:a16="http://schemas.microsoft.com/office/drawing/2014/main" id="{5278A46D-AB42-59F5-6E4F-49CBBB207431}"/>
              </a:ext>
            </a:extLst>
          </p:cNvPr>
          <p:cNvSpPr txBox="1"/>
          <p:nvPr/>
        </p:nvSpPr>
        <p:spPr>
          <a:xfrm>
            <a:off x="3896060" y="5599568"/>
            <a:ext cx="1229813" cy="461665"/>
          </a:xfrm>
          <a:prstGeom prst="rect">
            <a:avLst/>
          </a:prstGeom>
          <a:solidFill>
            <a:srgbClr val="007C91"/>
          </a:solidFill>
        </p:spPr>
        <p:txBody>
          <a:bodyPr wrap="square" rtlCol="0">
            <a:spAutoFit/>
          </a:bodyPr>
          <a:lstStyle/>
          <a:p>
            <a:r>
              <a:rPr lang="en-GB" sz="1200" b="1" dirty="0">
                <a:solidFill>
                  <a:schemeClr val="bg1"/>
                </a:solidFill>
              </a:rPr>
              <a:t>Product code: F23MW1</a:t>
            </a:r>
          </a:p>
        </p:txBody>
      </p:sp>
    </p:spTree>
    <p:extLst>
      <p:ext uri="{BB962C8B-B14F-4D97-AF65-F5344CB8AC3E}">
        <p14:creationId xmlns:p14="http://schemas.microsoft.com/office/powerpoint/2010/main" val="21171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Easy read for those with a learning disability</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60B4F5A9-B438-456D-AE83-55D4B03F037A}"/>
              </a:ext>
            </a:extLst>
          </p:cNvPr>
          <p:cNvSpPr txBox="1"/>
          <p:nvPr/>
        </p:nvSpPr>
        <p:spPr>
          <a:xfrm>
            <a:off x="2635557" y="2265204"/>
            <a:ext cx="298480" cy="584775"/>
          </a:xfrm>
          <a:prstGeom prst="rect">
            <a:avLst/>
          </a:prstGeom>
          <a:noFill/>
        </p:spPr>
        <p:txBody>
          <a:bodyPr wrap="none" rtlCol="0">
            <a:spAutoFit/>
          </a:bodyPr>
          <a:lstStyle/>
          <a:p>
            <a:r>
              <a:rPr lang="en-GB" sz="3200" dirty="0">
                <a:solidFill>
                  <a:srgbClr val="007C91"/>
                </a:solidFill>
              </a:rPr>
              <a:t> </a:t>
            </a:r>
          </a:p>
        </p:txBody>
      </p:sp>
      <p:pic>
        <p:nvPicPr>
          <p:cNvPr id="4" name="Picture 3">
            <a:extLst>
              <a:ext uri="{FF2B5EF4-FFF2-40B4-BE49-F238E27FC236}">
                <a16:creationId xmlns:a16="http://schemas.microsoft.com/office/drawing/2014/main" id="{4C36360F-BADF-4EFF-B7B5-F34E68BB14C9}"/>
              </a:ext>
            </a:extLst>
          </p:cNvPr>
          <p:cNvPicPr>
            <a:picLocks noChangeAspect="1"/>
          </p:cNvPicPr>
          <p:nvPr/>
        </p:nvPicPr>
        <p:blipFill>
          <a:blip r:embed="rId3"/>
          <a:stretch>
            <a:fillRect/>
          </a:stretch>
        </p:blipFill>
        <p:spPr>
          <a:xfrm>
            <a:off x="1053358" y="926534"/>
            <a:ext cx="3761357" cy="4805948"/>
          </a:xfrm>
          <a:prstGeom prst="rect">
            <a:avLst/>
          </a:prstGeom>
        </p:spPr>
      </p:pic>
      <p:pic>
        <p:nvPicPr>
          <p:cNvPr id="7" name="Picture 6">
            <a:extLst>
              <a:ext uri="{FF2B5EF4-FFF2-40B4-BE49-F238E27FC236}">
                <a16:creationId xmlns:a16="http://schemas.microsoft.com/office/drawing/2014/main" id="{85488399-BB5E-4862-9819-1264A214E9EB}"/>
              </a:ext>
            </a:extLst>
          </p:cNvPr>
          <p:cNvPicPr>
            <a:picLocks noChangeAspect="1"/>
          </p:cNvPicPr>
          <p:nvPr/>
        </p:nvPicPr>
        <p:blipFill>
          <a:blip r:embed="rId4"/>
          <a:stretch>
            <a:fillRect/>
          </a:stretch>
        </p:blipFill>
        <p:spPr>
          <a:xfrm>
            <a:off x="6613589" y="840372"/>
            <a:ext cx="3946639" cy="4798428"/>
          </a:xfrm>
          <a:prstGeom prst="rect">
            <a:avLst/>
          </a:prstGeom>
        </p:spPr>
      </p:pic>
      <p:sp>
        <p:nvSpPr>
          <p:cNvPr id="14" name="TextBox 13">
            <a:extLst>
              <a:ext uri="{FF2B5EF4-FFF2-40B4-BE49-F238E27FC236}">
                <a16:creationId xmlns:a16="http://schemas.microsoft.com/office/drawing/2014/main" id="{36BF4FFA-17C2-41E4-8A52-E7AB3661F613}"/>
              </a:ext>
            </a:extLst>
          </p:cNvPr>
          <p:cNvSpPr txBox="1"/>
          <p:nvPr/>
        </p:nvSpPr>
        <p:spPr>
          <a:xfrm>
            <a:off x="1053358" y="5742709"/>
            <a:ext cx="4079466" cy="543162"/>
          </a:xfrm>
          <a:prstGeom prst="rect">
            <a:avLst/>
          </a:prstGeom>
          <a:noFill/>
        </p:spPr>
        <p:txBody>
          <a:bodyPr wrap="square">
            <a:spAutoFit/>
          </a:bodyPr>
          <a:lstStyle/>
          <a:p>
            <a:pPr>
              <a:lnSpc>
                <a:spcPct val="107000"/>
              </a:lnSpc>
              <a:spcAft>
                <a:spcPts val="800"/>
              </a:spcAft>
            </a:pP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https://www.healthpublications.gov.uk/ViewProduct.html?sp=Sprotectyourselffromflueasyreadleaflet</a:t>
            </a:r>
          </a:p>
        </p:txBody>
      </p:sp>
      <p:sp>
        <p:nvSpPr>
          <p:cNvPr id="17" name="TextBox 16">
            <a:extLst>
              <a:ext uri="{FF2B5EF4-FFF2-40B4-BE49-F238E27FC236}">
                <a16:creationId xmlns:a16="http://schemas.microsoft.com/office/drawing/2014/main" id="{09F126B4-F98D-470F-8FC2-8D568EF76578}"/>
              </a:ext>
            </a:extLst>
          </p:cNvPr>
          <p:cNvSpPr txBox="1"/>
          <p:nvPr/>
        </p:nvSpPr>
        <p:spPr>
          <a:xfrm>
            <a:off x="6613589" y="5732482"/>
            <a:ext cx="4079467" cy="543162"/>
          </a:xfrm>
          <a:prstGeom prst="rect">
            <a:avLst/>
          </a:prstGeom>
          <a:noFill/>
        </p:spPr>
        <p:txBody>
          <a:bodyPr wrap="square">
            <a:spAutoFit/>
          </a:bodyPr>
          <a:lstStyle/>
          <a:p>
            <a:pPr>
              <a:lnSpc>
                <a:spcPct val="107000"/>
              </a:lnSpc>
              <a:spcAft>
                <a:spcPts val="800"/>
              </a:spcAft>
            </a:pP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https://www.healthpublications.gov.uk/ViewProduct.html?sp=Sprotectyourselffromflueasyreadposter</a:t>
            </a:r>
          </a:p>
        </p:txBody>
      </p:sp>
      <p:sp>
        <p:nvSpPr>
          <p:cNvPr id="8" name="TextBox 7">
            <a:extLst>
              <a:ext uri="{FF2B5EF4-FFF2-40B4-BE49-F238E27FC236}">
                <a16:creationId xmlns:a16="http://schemas.microsoft.com/office/drawing/2014/main" id="{FC050B98-4802-C18D-9F40-B5D0BF039D27}"/>
              </a:ext>
            </a:extLst>
          </p:cNvPr>
          <p:cNvSpPr txBox="1"/>
          <p:nvPr/>
        </p:nvSpPr>
        <p:spPr>
          <a:xfrm>
            <a:off x="6750909" y="4967339"/>
            <a:ext cx="1424936" cy="461665"/>
          </a:xfrm>
          <a:prstGeom prst="rect">
            <a:avLst/>
          </a:prstGeom>
          <a:solidFill>
            <a:srgbClr val="007C91"/>
          </a:solidFill>
        </p:spPr>
        <p:txBody>
          <a:bodyPr wrap="square" rtlCol="0">
            <a:spAutoFit/>
          </a:bodyPr>
          <a:lstStyle/>
          <a:p>
            <a:r>
              <a:rPr lang="en-GB" sz="1200" b="1" dirty="0">
                <a:solidFill>
                  <a:schemeClr val="bg1"/>
                </a:solidFill>
              </a:rPr>
              <a:t>Product code: EASYREADFLU2</a:t>
            </a:r>
          </a:p>
        </p:txBody>
      </p:sp>
      <p:sp>
        <p:nvSpPr>
          <p:cNvPr id="9" name="TextBox 8">
            <a:extLst>
              <a:ext uri="{FF2B5EF4-FFF2-40B4-BE49-F238E27FC236}">
                <a16:creationId xmlns:a16="http://schemas.microsoft.com/office/drawing/2014/main" id="{5A6CF170-3082-051F-B19A-FB24F699D0AE}"/>
              </a:ext>
            </a:extLst>
          </p:cNvPr>
          <p:cNvSpPr txBox="1"/>
          <p:nvPr/>
        </p:nvSpPr>
        <p:spPr>
          <a:xfrm>
            <a:off x="1272254" y="5198172"/>
            <a:ext cx="1479109" cy="461665"/>
          </a:xfrm>
          <a:prstGeom prst="rect">
            <a:avLst/>
          </a:prstGeom>
          <a:solidFill>
            <a:srgbClr val="007C91"/>
          </a:solidFill>
        </p:spPr>
        <p:txBody>
          <a:bodyPr wrap="square" rtlCol="0">
            <a:spAutoFit/>
          </a:bodyPr>
          <a:lstStyle/>
          <a:p>
            <a:r>
              <a:rPr lang="en-GB" sz="1200" b="1" dirty="0">
                <a:solidFill>
                  <a:schemeClr val="bg1"/>
                </a:solidFill>
              </a:rPr>
              <a:t>Product code: EASYREADFLU1</a:t>
            </a:r>
          </a:p>
        </p:txBody>
      </p:sp>
    </p:spTree>
    <p:extLst>
      <p:ext uri="{BB962C8B-B14F-4D97-AF65-F5344CB8AC3E}">
        <p14:creationId xmlns:p14="http://schemas.microsoft.com/office/powerpoint/2010/main" val="334900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FE431-E702-4762-B54C-6857003C0D8B}"/>
              </a:ext>
            </a:extLst>
          </p:cNvPr>
          <p:cNvSpPr>
            <a:spLocks noGrp="1"/>
          </p:cNvSpPr>
          <p:nvPr>
            <p:ph type="title"/>
          </p:nvPr>
        </p:nvSpPr>
        <p:spPr/>
        <p:txBody>
          <a:bodyPr>
            <a:normAutofit fontScale="90000"/>
          </a:bodyPr>
          <a:lstStyle/>
          <a:p>
            <a:r>
              <a:rPr lang="en-GB" dirty="0"/>
              <a:t>All influenza vaccines marketed in the UK for the 2023 to 2024 season</a:t>
            </a:r>
          </a:p>
        </p:txBody>
      </p:sp>
      <p:sp>
        <p:nvSpPr>
          <p:cNvPr id="3" name="Content Placeholder 2">
            <a:extLst>
              <a:ext uri="{FF2B5EF4-FFF2-40B4-BE49-F238E27FC236}">
                <a16:creationId xmlns:a16="http://schemas.microsoft.com/office/drawing/2014/main" id="{AB0A8D02-073D-4994-82BB-D5A339113F93}"/>
              </a:ext>
            </a:extLst>
          </p:cNvPr>
          <p:cNvSpPr>
            <a:spLocks noGrp="1"/>
          </p:cNvSpPr>
          <p:nvPr>
            <p:ph idx="1"/>
          </p:nvPr>
        </p:nvSpPr>
        <p:spPr/>
        <p:txBody>
          <a:bodyPr/>
          <a:lstStyle/>
          <a:p>
            <a:endParaRPr lang="en-GB" dirty="0"/>
          </a:p>
          <a:p>
            <a:pPr marL="0" indent="0">
              <a:buNone/>
            </a:pPr>
            <a:r>
              <a:rPr lang="en-GB" dirty="0"/>
              <a:t> </a:t>
            </a:r>
          </a:p>
        </p:txBody>
      </p:sp>
      <p:sp>
        <p:nvSpPr>
          <p:cNvPr id="4" name="Footer Placeholder 3">
            <a:extLst>
              <a:ext uri="{FF2B5EF4-FFF2-40B4-BE49-F238E27FC236}">
                <a16:creationId xmlns:a16="http://schemas.microsoft.com/office/drawing/2014/main" id="{BEE46FB7-55D0-495A-BBC2-557550E013FB}"/>
              </a:ext>
            </a:extLst>
          </p:cNvPr>
          <p:cNvSpPr>
            <a:spLocks noGrp="1"/>
          </p:cNvSpPr>
          <p:nvPr>
            <p:ph type="ftr" sz="quarter" idx="10"/>
          </p:nvPr>
        </p:nvSpPr>
        <p:spPr/>
        <p:txBody>
          <a:bodyPr/>
          <a:lstStyle/>
          <a:p>
            <a:r>
              <a:rPr lang="en-GB" dirty="0"/>
              <a:t>Annual flu programme resources 2023/24</a:t>
            </a:r>
            <a:endParaRPr lang="en-GB" sz="1400" dirty="0"/>
          </a:p>
        </p:txBody>
      </p:sp>
      <p:sp>
        <p:nvSpPr>
          <p:cNvPr id="5" name="Slide Number Placeholder 4">
            <a:extLst>
              <a:ext uri="{FF2B5EF4-FFF2-40B4-BE49-F238E27FC236}">
                <a16:creationId xmlns:a16="http://schemas.microsoft.com/office/drawing/2014/main" id="{E37B08D8-2EC2-4B74-8839-6EC8581FD2D7}"/>
              </a:ext>
            </a:extLst>
          </p:cNvPr>
          <p:cNvSpPr>
            <a:spLocks noGrp="1"/>
          </p:cNvSpPr>
          <p:nvPr>
            <p:ph type="sldNum" sz="quarter" idx="11"/>
          </p:nvPr>
        </p:nvSpPr>
        <p:spPr/>
        <p:txBody>
          <a:bodyPr/>
          <a:lstStyle/>
          <a:p>
            <a:fld id="{344369E4-5DE7-46E5-874E-4FD437973785}" type="slidenum">
              <a:rPr lang="en-GB" smtClean="0"/>
              <a:pPr/>
              <a:t>3</a:t>
            </a:fld>
            <a:endParaRPr lang="en-GB" sz="1400" dirty="0"/>
          </a:p>
        </p:txBody>
      </p:sp>
      <p:sp>
        <p:nvSpPr>
          <p:cNvPr id="9" name="TextBox 8">
            <a:extLst>
              <a:ext uri="{FF2B5EF4-FFF2-40B4-BE49-F238E27FC236}">
                <a16:creationId xmlns:a16="http://schemas.microsoft.com/office/drawing/2014/main" id="{7EBDB803-B678-46BB-BC49-AB4CCCBDA0A7}"/>
              </a:ext>
            </a:extLst>
          </p:cNvPr>
          <p:cNvSpPr txBox="1"/>
          <p:nvPr/>
        </p:nvSpPr>
        <p:spPr>
          <a:xfrm>
            <a:off x="1143000" y="2944861"/>
            <a:ext cx="4292600" cy="1264642"/>
          </a:xfrm>
          <a:prstGeom prst="rect">
            <a:avLst/>
          </a:prstGeom>
          <a:noFill/>
        </p:spPr>
        <p:txBody>
          <a:bodyPr wrap="square">
            <a:spAutoFit/>
          </a:bodyPr>
          <a:lstStyle/>
          <a:p>
            <a:pPr lvl="0">
              <a:lnSpc>
                <a:spcPct val="107000"/>
              </a:lnSpc>
              <a:spcAft>
                <a:spcPts val="800"/>
              </a:spcAft>
              <a:tabLst>
                <a:tab pos="457200" algn="l"/>
              </a:tabLst>
            </a:pPr>
            <a:r>
              <a:rPr lang="en-GB" sz="18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https://assets.publishing.service.gov.uk/government/uploads/system/uploads/attachment_data/file/1145001/UKHSA_Influenza_ovalbumin-table-_2023-2024.pdf</a:t>
            </a: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215AA83B-4470-6663-D119-FA913D9CFBB3}"/>
              </a:ext>
            </a:extLst>
          </p:cNvPr>
          <p:cNvPicPr>
            <a:picLocks noChangeAspect="1"/>
          </p:cNvPicPr>
          <p:nvPr/>
        </p:nvPicPr>
        <p:blipFill>
          <a:blip r:embed="rId2"/>
          <a:stretch>
            <a:fillRect/>
          </a:stretch>
        </p:blipFill>
        <p:spPr>
          <a:xfrm>
            <a:off x="7350852" y="635710"/>
            <a:ext cx="4374661" cy="6201770"/>
          </a:xfrm>
          <a:prstGeom prst="rect">
            <a:avLst/>
          </a:prstGeom>
        </p:spPr>
      </p:pic>
    </p:spTree>
    <p:extLst>
      <p:ext uri="{BB962C8B-B14F-4D97-AF65-F5344CB8AC3E}">
        <p14:creationId xmlns:p14="http://schemas.microsoft.com/office/powerpoint/2010/main" val="1425605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75D7-9CFF-C2AF-AD00-4A59251906F9}"/>
              </a:ext>
            </a:extLst>
          </p:cNvPr>
          <p:cNvSpPr>
            <a:spLocks noGrp="1"/>
          </p:cNvSpPr>
          <p:nvPr>
            <p:ph type="title"/>
          </p:nvPr>
        </p:nvSpPr>
        <p:spPr/>
        <p:txBody>
          <a:bodyPr>
            <a:normAutofit fontScale="90000"/>
          </a:bodyPr>
          <a:lstStyle/>
          <a:p>
            <a:r>
              <a:rPr lang="en-GB" sz="3600" b="1" dirty="0"/>
              <a:t>Flu vaccination films for people with a learning disability and autistic people and their family or carers </a:t>
            </a:r>
          </a:p>
        </p:txBody>
      </p:sp>
      <p:sp>
        <p:nvSpPr>
          <p:cNvPr id="5" name="Slide Number Placeholder 4">
            <a:extLst>
              <a:ext uri="{FF2B5EF4-FFF2-40B4-BE49-F238E27FC236}">
                <a16:creationId xmlns:a16="http://schemas.microsoft.com/office/drawing/2014/main" id="{B3897770-4F1E-8D5C-637A-CD59B6D5F86D}"/>
              </a:ext>
            </a:extLst>
          </p:cNvPr>
          <p:cNvSpPr>
            <a:spLocks noGrp="1"/>
          </p:cNvSpPr>
          <p:nvPr>
            <p:ph type="sldNum" sz="quarter" idx="11"/>
          </p:nvPr>
        </p:nvSpPr>
        <p:spPr/>
        <p:txBody>
          <a:bodyPr/>
          <a:lstStyle/>
          <a:p>
            <a:fld id="{344369E4-5DE7-46E5-874E-4FD437973785}" type="slidenum">
              <a:rPr lang="en-GB" smtClean="0"/>
              <a:pPr/>
              <a:t>30</a:t>
            </a:fld>
            <a:endParaRPr lang="en-GB" sz="1400" dirty="0"/>
          </a:p>
        </p:txBody>
      </p:sp>
      <p:pic>
        <p:nvPicPr>
          <p:cNvPr id="6" name="Picture 5">
            <a:extLst>
              <a:ext uri="{FF2B5EF4-FFF2-40B4-BE49-F238E27FC236}">
                <a16:creationId xmlns:a16="http://schemas.microsoft.com/office/drawing/2014/main" id="{A37F4A69-FA79-D490-22ED-9806F8673A95}"/>
              </a:ext>
            </a:extLst>
          </p:cNvPr>
          <p:cNvPicPr>
            <a:picLocks noChangeAspect="1"/>
          </p:cNvPicPr>
          <p:nvPr/>
        </p:nvPicPr>
        <p:blipFill>
          <a:blip r:embed="rId2"/>
          <a:stretch>
            <a:fillRect/>
          </a:stretch>
        </p:blipFill>
        <p:spPr>
          <a:xfrm>
            <a:off x="652843" y="1634799"/>
            <a:ext cx="3481118" cy="2042337"/>
          </a:xfrm>
          <a:prstGeom prst="rect">
            <a:avLst/>
          </a:prstGeom>
        </p:spPr>
      </p:pic>
      <p:sp>
        <p:nvSpPr>
          <p:cNvPr id="7" name="TextBox 6">
            <a:extLst>
              <a:ext uri="{FF2B5EF4-FFF2-40B4-BE49-F238E27FC236}">
                <a16:creationId xmlns:a16="http://schemas.microsoft.com/office/drawing/2014/main" id="{291C8540-0CCD-48C0-9E03-534A41F36DBD}"/>
              </a:ext>
            </a:extLst>
          </p:cNvPr>
          <p:cNvSpPr txBox="1"/>
          <p:nvPr/>
        </p:nvSpPr>
        <p:spPr>
          <a:xfrm>
            <a:off x="652844" y="1181541"/>
            <a:ext cx="3481118" cy="541751"/>
          </a:xfrm>
          <a:prstGeom prst="rect">
            <a:avLst/>
          </a:prstGeom>
          <a:noFill/>
        </p:spPr>
        <p:txBody>
          <a:bodyPr wrap="square">
            <a:spAutoFit/>
          </a:bodyPr>
          <a:lstStyle/>
          <a:p>
            <a:pPr>
              <a:lnSpc>
                <a:spcPct val="107000"/>
              </a:lnSpc>
              <a:spcBef>
                <a:spcPts val="3375"/>
              </a:spcBef>
              <a:spcAft>
                <a:spcPts val="800"/>
              </a:spcAft>
            </a:pPr>
            <a:r>
              <a:rPr lang="en-GB" sz="1400" b="1" dirty="0">
                <a:solidFill>
                  <a:srgbClr val="007C91"/>
                </a:solidFill>
                <a:effectLst/>
                <a:latin typeface="Calibri" panose="020F0502020204030204" pitchFamily="34" charset="0"/>
                <a:ea typeface="Times New Roman" panose="02020603050405020304" pitchFamily="18" charset="0"/>
                <a:cs typeface="Calibri" panose="020F0502020204030204" pitchFamily="34" charset="0"/>
              </a:rPr>
              <a:t>Flu vaccination video for people with a learning disability</a:t>
            </a:r>
            <a:endParaRPr lang="en-GB" sz="1400" dirty="0">
              <a:solidFill>
                <a:srgbClr val="007C9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457380F-7840-C808-8C20-8A28BA0C5BFD}"/>
              </a:ext>
            </a:extLst>
          </p:cNvPr>
          <p:cNvPicPr>
            <a:picLocks noChangeAspect="1"/>
          </p:cNvPicPr>
          <p:nvPr/>
        </p:nvPicPr>
        <p:blipFill>
          <a:blip r:embed="rId3"/>
          <a:stretch>
            <a:fillRect/>
          </a:stretch>
        </p:blipFill>
        <p:spPr>
          <a:xfrm>
            <a:off x="4186817" y="1658848"/>
            <a:ext cx="3391571" cy="1994238"/>
          </a:xfrm>
          <a:prstGeom prst="rect">
            <a:avLst/>
          </a:prstGeom>
        </p:spPr>
      </p:pic>
      <p:sp>
        <p:nvSpPr>
          <p:cNvPr id="9" name="TextBox 8">
            <a:extLst>
              <a:ext uri="{FF2B5EF4-FFF2-40B4-BE49-F238E27FC236}">
                <a16:creationId xmlns:a16="http://schemas.microsoft.com/office/drawing/2014/main" id="{70293B54-9A29-2562-D23B-44B6025F4A41}"/>
              </a:ext>
            </a:extLst>
          </p:cNvPr>
          <p:cNvSpPr txBox="1"/>
          <p:nvPr/>
        </p:nvSpPr>
        <p:spPr>
          <a:xfrm>
            <a:off x="4166568" y="1152689"/>
            <a:ext cx="3670616" cy="907684"/>
          </a:xfrm>
          <a:prstGeom prst="rect">
            <a:avLst/>
          </a:prstGeom>
          <a:noFill/>
        </p:spPr>
        <p:txBody>
          <a:bodyPr wrap="square">
            <a:spAutoFit/>
          </a:bodyPr>
          <a:lstStyle/>
          <a:p>
            <a:pPr>
              <a:lnSpc>
                <a:spcPct val="107000"/>
              </a:lnSpc>
              <a:spcBef>
                <a:spcPts val="3375"/>
              </a:spcBef>
              <a:spcAft>
                <a:spcPts val="800"/>
              </a:spcAft>
            </a:pPr>
            <a:r>
              <a:rPr lang="en-GB" sz="1400" b="1" dirty="0">
                <a:solidFill>
                  <a:srgbClr val="007C91"/>
                </a:solidFill>
                <a:effectLst/>
                <a:latin typeface="Calibri" panose="020F0502020204030204" pitchFamily="34" charset="0"/>
                <a:ea typeface="Times New Roman" panose="02020603050405020304" pitchFamily="18" charset="0"/>
                <a:cs typeface="Calibri" panose="020F0502020204030204" pitchFamily="34" charset="0"/>
              </a:rPr>
              <a:t>Flu vaccinations for carers of people with a learning disability</a:t>
            </a:r>
            <a:endParaRPr lang="en-GB" sz="1400" dirty="0">
              <a:solidFill>
                <a:srgbClr val="007C91"/>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id="{64B45311-2FC8-5334-D580-69398E22BD17}"/>
              </a:ext>
            </a:extLst>
          </p:cNvPr>
          <p:cNvSpPr txBox="1"/>
          <p:nvPr/>
        </p:nvSpPr>
        <p:spPr>
          <a:xfrm>
            <a:off x="7578388" y="1665083"/>
            <a:ext cx="3960768" cy="2541786"/>
          </a:xfrm>
          <a:prstGeom prst="rect">
            <a:avLst/>
          </a:prstGeom>
          <a:noFill/>
        </p:spPr>
        <p:txBody>
          <a:bodyPr wrap="square">
            <a:spAutoFit/>
          </a:bodyPr>
          <a:lstStyle/>
          <a:p>
            <a:pPr>
              <a:lnSpc>
                <a:spcPct val="107000"/>
              </a:lnSpc>
              <a:spcAft>
                <a:spcPts val="800"/>
              </a:spcAft>
            </a:pPr>
            <a:r>
              <a:rPr lang="en-GB" sz="1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www.gov.uk/government/publications/flu-leaflet-for-people-with-learning-disability</a:t>
            </a:r>
            <a:endParaRPr lang="en-GB" sz="1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400" u="sng" dirty="0">
              <a:solidFill>
                <a:srgbClr val="007C9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solidFill>
                  <a:srgbClr val="007C91"/>
                </a:solidFill>
                <a:latin typeface="Calibri" panose="020F0502020204030204" pitchFamily="34" charset="0"/>
                <a:ea typeface="Calibri" panose="020F0502020204030204" pitchFamily="34" charset="0"/>
                <a:cs typeface="Times New Roman" panose="02020603050405020304" pitchFamily="18" charset="0"/>
              </a:rPr>
              <a:t>YouTube links:</a:t>
            </a:r>
          </a:p>
          <a:p>
            <a:pPr>
              <a:lnSpc>
                <a:spcPct val="107000"/>
              </a:lnSpc>
              <a:spcAft>
                <a:spcPts val="800"/>
              </a:spcAft>
            </a:pP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https://www.youtube.com/watch?v=OqGSm0jaF9A</a:t>
            </a: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https://www.youtube.com/watch?v=</a:t>
            </a: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jJ9QdwUitFg</a:t>
            </a: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52E534F-9916-0055-132F-1DB055B5F36A}"/>
              </a:ext>
            </a:extLst>
          </p:cNvPr>
          <p:cNvSpPr txBox="1"/>
          <p:nvPr/>
        </p:nvSpPr>
        <p:spPr>
          <a:xfrm>
            <a:off x="7560491" y="4568386"/>
            <a:ext cx="4150111" cy="543162"/>
          </a:xfrm>
          <a:prstGeom prst="rect">
            <a:avLst/>
          </a:prstGeom>
          <a:noFill/>
        </p:spPr>
        <p:txBody>
          <a:bodyPr wrap="square">
            <a:spAutoFit/>
          </a:bodyPr>
          <a:lstStyle/>
          <a:p>
            <a:pPr>
              <a:lnSpc>
                <a:spcPct val="107000"/>
              </a:lnSpc>
              <a:spcAft>
                <a:spcPts val="800"/>
              </a:spcAft>
            </a:pPr>
            <a:r>
              <a:rPr lang="en-GB" sz="1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www.england.nhs.uk/learning-disabilities/improving-health/reasonable-adjustments/</a:t>
            </a:r>
            <a:r>
              <a:rPr lang="en-GB" sz="14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AD288C54-86ED-D250-3419-F27589318D72}"/>
              </a:ext>
            </a:extLst>
          </p:cNvPr>
          <p:cNvPicPr>
            <a:picLocks noChangeAspect="1"/>
          </p:cNvPicPr>
          <p:nvPr/>
        </p:nvPicPr>
        <p:blipFill>
          <a:blip r:embed="rId8"/>
          <a:stretch>
            <a:fillRect/>
          </a:stretch>
        </p:blipFill>
        <p:spPr>
          <a:xfrm>
            <a:off x="652843" y="4568386"/>
            <a:ext cx="3426530" cy="2053026"/>
          </a:xfrm>
          <a:prstGeom prst="rect">
            <a:avLst/>
          </a:prstGeom>
        </p:spPr>
      </p:pic>
      <p:pic>
        <p:nvPicPr>
          <p:cNvPr id="13" name="Picture 12">
            <a:extLst>
              <a:ext uri="{FF2B5EF4-FFF2-40B4-BE49-F238E27FC236}">
                <a16:creationId xmlns:a16="http://schemas.microsoft.com/office/drawing/2014/main" id="{73AEA81B-A85B-BDAC-515D-7D5498506D8C}"/>
              </a:ext>
            </a:extLst>
          </p:cNvPr>
          <p:cNvPicPr>
            <a:picLocks noChangeAspect="1"/>
          </p:cNvPicPr>
          <p:nvPr/>
        </p:nvPicPr>
        <p:blipFill>
          <a:blip r:embed="rId9"/>
          <a:stretch>
            <a:fillRect/>
          </a:stretch>
        </p:blipFill>
        <p:spPr>
          <a:xfrm>
            <a:off x="4186817" y="4580894"/>
            <a:ext cx="3426530" cy="2040518"/>
          </a:xfrm>
          <a:prstGeom prst="rect">
            <a:avLst/>
          </a:prstGeom>
        </p:spPr>
      </p:pic>
      <p:sp>
        <p:nvSpPr>
          <p:cNvPr id="14" name="TextBox 13">
            <a:extLst>
              <a:ext uri="{FF2B5EF4-FFF2-40B4-BE49-F238E27FC236}">
                <a16:creationId xmlns:a16="http://schemas.microsoft.com/office/drawing/2014/main" id="{771527FB-6C56-1F0C-75B8-D9F097BAD53D}"/>
              </a:ext>
            </a:extLst>
          </p:cNvPr>
          <p:cNvSpPr txBox="1"/>
          <p:nvPr/>
        </p:nvSpPr>
        <p:spPr>
          <a:xfrm>
            <a:off x="652843" y="4032992"/>
            <a:ext cx="3533974" cy="543162"/>
          </a:xfrm>
          <a:prstGeom prst="rect">
            <a:avLst/>
          </a:prstGeom>
          <a:noFill/>
        </p:spPr>
        <p:txBody>
          <a:bodyPr wrap="square">
            <a:spAutoFit/>
          </a:bodyPr>
          <a:lstStyle/>
          <a:p>
            <a:pPr>
              <a:lnSpc>
                <a:spcPct val="107000"/>
              </a:lnSpc>
              <a:spcBef>
                <a:spcPts val="3375"/>
              </a:spcBef>
              <a:spcAft>
                <a:spcPts val="800"/>
              </a:spcAft>
            </a:pPr>
            <a:r>
              <a:rPr lang="en-GB" sz="1400" b="1" dirty="0">
                <a:solidFill>
                  <a:srgbClr val="007C91"/>
                </a:solidFill>
                <a:effectLst/>
                <a:latin typeface="Calibri" panose="020F0502020204030204" pitchFamily="34" charset="0"/>
                <a:ea typeface="Times New Roman" panose="02020603050405020304" pitchFamily="18" charset="0"/>
                <a:cs typeface="Calibri" panose="020F0502020204030204" pitchFamily="34" charset="0"/>
              </a:rPr>
              <a:t>Use of reasonable adjustments to reduce health inequa</a:t>
            </a:r>
            <a:r>
              <a:rPr lang="en-GB" sz="1400" b="1" dirty="0">
                <a:solidFill>
                  <a:srgbClr val="007C91"/>
                </a:solidFill>
                <a:latin typeface="Calibri" panose="020F0502020204030204" pitchFamily="34" charset="0"/>
                <a:ea typeface="Times New Roman" panose="02020603050405020304" pitchFamily="18" charset="0"/>
                <a:cs typeface="Calibri" panose="020F0502020204030204" pitchFamily="34" charset="0"/>
              </a:rPr>
              <a:t>lities video</a:t>
            </a:r>
            <a:endParaRPr lang="en-GB" sz="1400" dirty="0">
              <a:solidFill>
                <a:srgbClr val="007C9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E6DC1D71-B43E-1DA7-AA94-D9BB2C741898}"/>
              </a:ext>
            </a:extLst>
          </p:cNvPr>
          <p:cNvSpPr txBox="1"/>
          <p:nvPr/>
        </p:nvSpPr>
        <p:spPr>
          <a:xfrm>
            <a:off x="4133961" y="4026077"/>
            <a:ext cx="3703223" cy="543162"/>
          </a:xfrm>
          <a:prstGeom prst="rect">
            <a:avLst/>
          </a:prstGeom>
          <a:noFill/>
        </p:spPr>
        <p:txBody>
          <a:bodyPr wrap="square">
            <a:spAutoFit/>
          </a:bodyPr>
          <a:lstStyle/>
          <a:p>
            <a:pPr>
              <a:lnSpc>
                <a:spcPct val="107000"/>
              </a:lnSpc>
              <a:spcBef>
                <a:spcPts val="3375"/>
              </a:spcBef>
              <a:spcAft>
                <a:spcPts val="800"/>
              </a:spcAft>
            </a:pPr>
            <a:r>
              <a:rPr lang="en-GB" sz="1400" b="1" dirty="0">
                <a:solidFill>
                  <a:srgbClr val="007C91"/>
                </a:solidFill>
                <a:effectLst/>
                <a:latin typeface="Calibri" panose="020F0502020204030204" pitchFamily="34" charset="0"/>
                <a:ea typeface="Times New Roman" panose="02020603050405020304" pitchFamily="18" charset="0"/>
                <a:cs typeface="Calibri" panose="020F0502020204030204" pitchFamily="34" charset="0"/>
              </a:rPr>
              <a:t>How reasonable adjustments make a big difference to health and wellbeing video</a:t>
            </a:r>
            <a:endParaRPr lang="en-GB" sz="1400" dirty="0">
              <a:solidFill>
                <a:srgbClr val="007C9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806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Simple text resources for those with low literacy</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9CBF029F-383B-4D53-B154-BAAD88A4DD1E}"/>
              </a:ext>
            </a:extLst>
          </p:cNvPr>
          <p:cNvPicPr>
            <a:picLocks noChangeAspect="1"/>
          </p:cNvPicPr>
          <p:nvPr/>
        </p:nvPicPr>
        <p:blipFill>
          <a:blip r:embed="rId3"/>
          <a:stretch>
            <a:fillRect/>
          </a:stretch>
        </p:blipFill>
        <p:spPr>
          <a:xfrm>
            <a:off x="726959" y="901699"/>
            <a:ext cx="4137139" cy="4953001"/>
          </a:xfrm>
          <a:prstGeom prst="rect">
            <a:avLst/>
          </a:prstGeom>
        </p:spPr>
      </p:pic>
      <p:pic>
        <p:nvPicPr>
          <p:cNvPr id="7" name="Picture 6">
            <a:extLst>
              <a:ext uri="{FF2B5EF4-FFF2-40B4-BE49-F238E27FC236}">
                <a16:creationId xmlns:a16="http://schemas.microsoft.com/office/drawing/2014/main" id="{C17C0D7E-63C7-47CC-8E30-3FBB50EB7302}"/>
              </a:ext>
            </a:extLst>
          </p:cNvPr>
          <p:cNvPicPr>
            <a:picLocks noChangeAspect="1"/>
          </p:cNvPicPr>
          <p:nvPr/>
        </p:nvPicPr>
        <p:blipFill>
          <a:blip r:embed="rId4"/>
          <a:stretch>
            <a:fillRect/>
          </a:stretch>
        </p:blipFill>
        <p:spPr>
          <a:xfrm>
            <a:off x="6667630" y="873928"/>
            <a:ext cx="3860670" cy="4969808"/>
          </a:xfrm>
          <a:prstGeom prst="rect">
            <a:avLst/>
          </a:prstGeom>
        </p:spPr>
      </p:pic>
      <p:sp>
        <p:nvSpPr>
          <p:cNvPr id="8" name="TextBox 7">
            <a:extLst>
              <a:ext uri="{FF2B5EF4-FFF2-40B4-BE49-F238E27FC236}">
                <a16:creationId xmlns:a16="http://schemas.microsoft.com/office/drawing/2014/main" id="{748EFC10-A074-45B3-8EB5-564B2B90E6F1}"/>
              </a:ext>
            </a:extLst>
          </p:cNvPr>
          <p:cNvSpPr txBox="1"/>
          <p:nvPr/>
        </p:nvSpPr>
        <p:spPr>
          <a:xfrm>
            <a:off x="615956" y="6045529"/>
            <a:ext cx="5199181" cy="543162"/>
          </a:xfrm>
          <a:prstGeom prst="rect">
            <a:avLst/>
          </a:prstGeom>
          <a:noFill/>
        </p:spPr>
        <p:txBody>
          <a:bodyPr wrap="square">
            <a:spAutoFit/>
          </a:bodyPr>
          <a:lstStyle/>
          <a:p>
            <a:pPr>
              <a:lnSpc>
                <a:spcPct val="107000"/>
              </a:lnSpc>
              <a:spcAft>
                <a:spcPts val="800"/>
              </a:spcAft>
            </a:pP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https://www.healthpublications.gov.uk/ViewProduct.html?sp=Sfluvaccinationsimpletextadultleaflet</a:t>
            </a:r>
          </a:p>
        </p:txBody>
      </p:sp>
      <p:sp>
        <p:nvSpPr>
          <p:cNvPr id="9" name="TextBox 8">
            <a:extLst>
              <a:ext uri="{FF2B5EF4-FFF2-40B4-BE49-F238E27FC236}">
                <a16:creationId xmlns:a16="http://schemas.microsoft.com/office/drawing/2014/main" id="{03C135E4-F3AE-402A-8DAE-895D4CF1B3E6}"/>
              </a:ext>
            </a:extLst>
          </p:cNvPr>
          <p:cNvSpPr txBox="1"/>
          <p:nvPr/>
        </p:nvSpPr>
        <p:spPr>
          <a:xfrm>
            <a:off x="6540630" y="5985827"/>
            <a:ext cx="5199182" cy="543162"/>
          </a:xfrm>
          <a:prstGeom prst="rect">
            <a:avLst/>
          </a:prstGeom>
          <a:noFill/>
        </p:spPr>
        <p:txBody>
          <a:bodyPr wrap="square">
            <a:spAutoFit/>
          </a:bodyPr>
          <a:lstStyle/>
          <a:p>
            <a:pPr>
              <a:lnSpc>
                <a:spcPct val="107000"/>
              </a:lnSpc>
              <a:spcAft>
                <a:spcPts val="800"/>
              </a:spcAft>
            </a:pPr>
            <a:r>
              <a:rPr lang="en-GB" sz="14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https://www.healthpublications.gov.uk/ViewProduct.html?sp=Sallaboutfluandvaccinationsimpletextforchildren</a:t>
            </a:r>
          </a:p>
        </p:txBody>
      </p:sp>
      <p:sp>
        <p:nvSpPr>
          <p:cNvPr id="3" name="TextBox 2">
            <a:extLst>
              <a:ext uri="{FF2B5EF4-FFF2-40B4-BE49-F238E27FC236}">
                <a16:creationId xmlns:a16="http://schemas.microsoft.com/office/drawing/2014/main" id="{574D9C2E-F4CD-39DB-8F9C-53F3F562A85A}"/>
              </a:ext>
            </a:extLst>
          </p:cNvPr>
          <p:cNvSpPr txBox="1"/>
          <p:nvPr/>
        </p:nvSpPr>
        <p:spPr>
          <a:xfrm>
            <a:off x="6382541" y="5382070"/>
            <a:ext cx="1348677" cy="461665"/>
          </a:xfrm>
          <a:prstGeom prst="rect">
            <a:avLst/>
          </a:prstGeom>
          <a:solidFill>
            <a:srgbClr val="007C91"/>
          </a:solidFill>
        </p:spPr>
        <p:txBody>
          <a:bodyPr wrap="square" rtlCol="0">
            <a:spAutoFit/>
          </a:bodyPr>
          <a:lstStyle/>
          <a:p>
            <a:r>
              <a:rPr lang="en-GB" sz="1200" b="1" dirty="0">
                <a:solidFill>
                  <a:schemeClr val="bg1"/>
                </a:solidFill>
              </a:rPr>
              <a:t>Product code: FLU2021STC</a:t>
            </a:r>
          </a:p>
        </p:txBody>
      </p:sp>
      <p:sp>
        <p:nvSpPr>
          <p:cNvPr id="6" name="TextBox 5">
            <a:extLst>
              <a:ext uri="{FF2B5EF4-FFF2-40B4-BE49-F238E27FC236}">
                <a16:creationId xmlns:a16="http://schemas.microsoft.com/office/drawing/2014/main" id="{53A14FB7-14C1-9064-D982-E9EFD921CD8F}"/>
              </a:ext>
            </a:extLst>
          </p:cNvPr>
          <p:cNvSpPr txBox="1"/>
          <p:nvPr/>
        </p:nvSpPr>
        <p:spPr>
          <a:xfrm>
            <a:off x="509697" y="5382071"/>
            <a:ext cx="1348677" cy="461665"/>
          </a:xfrm>
          <a:prstGeom prst="rect">
            <a:avLst/>
          </a:prstGeom>
          <a:solidFill>
            <a:srgbClr val="007C91"/>
          </a:solidFill>
        </p:spPr>
        <p:txBody>
          <a:bodyPr wrap="square" rtlCol="0">
            <a:spAutoFit/>
          </a:bodyPr>
          <a:lstStyle/>
          <a:p>
            <a:r>
              <a:rPr lang="en-GB" sz="1200" b="1" dirty="0">
                <a:solidFill>
                  <a:schemeClr val="bg1"/>
                </a:solidFill>
              </a:rPr>
              <a:t>Product code: FLU2021STA</a:t>
            </a:r>
          </a:p>
        </p:txBody>
      </p:sp>
    </p:spTree>
    <p:extLst>
      <p:ext uri="{BB962C8B-B14F-4D97-AF65-F5344CB8AC3E}">
        <p14:creationId xmlns:p14="http://schemas.microsoft.com/office/powerpoint/2010/main" val="3069492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14057-0BD1-C01C-E7EB-9374A9E277BB}"/>
              </a:ext>
            </a:extLst>
          </p:cNvPr>
          <p:cNvSpPr>
            <a:spLocks noGrp="1"/>
          </p:cNvSpPr>
          <p:nvPr>
            <p:ph type="title"/>
          </p:nvPr>
        </p:nvSpPr>
        <p:spPr/>
        <p:txBody>
          <a:bodyPr>
            <a:normAutofit/>
          </a:bodyPr>
          <a:lstStyle/>
          <a:p>
            <a:r>
              <a:rPr lang="en-GB" sz="3600" b="1" dirty="0">
                <a:effectLst/>
                <a:latin typeface="Calibri" panose="020F0502020204030204" pitchFamily="34" charset="0"/>
                <a:ea typeface="Calibri" panose="020F0502020204030204" pitchFamily="34" charset="0"/>
                <a:cs typeface="Calibri" panose="020F0502020204030204" pitchFamily="34" charset="0"/>
              </a:rPr>
              <a:t>British Islamic Medical Association Flu Resources </a:t>
            </a:r>
            <a:endParaRPr lang="en-GB" sz="36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E8CA005E-A703-9AF1-CE37-E790530AAD01}"/>
              </a:ext>
            </a:extLst>
          </p:cNvPr>
          <p:cNvSpPr>
            <a:spLocks noGrp="1"/>
          </p:cNvSpPr>
          <p:nvPr>
            <p:ph idx="1"/>
          </p:nvPr>
        </p:nvSpPr>
        <p:spPr>
          <a:xfrm>
            <a:off x="615955" y="852755"/>
            <a:ext cx="11123857" cy="5586095"/>
          </a:xfrm>
        </p:spPr>
        <p:txBody>
          <a:bodyPr>
            <a:normAutofit/>
          </a:bodyPr>
          <a:lstStyle/>
          <a:p>
            <a:pPr marL="0" indent="0">
              <a:buNone/>
            </a:pPr>
            <a:r>
              <a:rPr lang="en-GB" sz="1900" kern="0" dirty="0">
                <a:solidFill>
                  <a:srgbClr val="007C91"/>
                </a:solidFill>
                <a:latin typeface="Calibri" panose="020F0502020204030204" pitchFamily="34" charset="0"/>
                <a:ea typeface="Times New Roman" panose="02020603050405020304" pitchFamily="18" charset="0"/>
                <a:cs typeface="Calibri" panose="020F0502020204030204" pitchFamily="34" charset="0"/>
              </a:rPr>
              <a:t>The British Islamic Medical Association </a:t>
            </a:r>
            <a:r>
              <a:rPr lang="en-GB" sz="1900" dirty="0">
                <a:solidFill>
                  <a:srgbClr val="007C91"/>
                </a:solidFill>
                <a:effectLst/>
                <a:latin typeface="Calibri" panose="020F0502020204030204" pitchFamily="34" charset="0"/>
                <a:ea typeface="Calibri" panose="020F0502020204030204" pitchFamily="34" charset="0"/>
                <a:cs typeface="Calibri" panose="020F0502020204030204" pitchFamily="34" charset="0"/>
              </a:rPr>
              <a:t>(BIMA) have produced 2 resources which explain the benefits of flu vaccination, the Islamic position on taking up the vaccine, and how to weigh up whether your children should have the nasal spray vaccine given the porcine gelatine content and conflict with a halal diet. BIMA are happy to be contacted for any local queries on </a:t>
            </a:r>
            <a:r>
              <a:rPr lang="en-GB" sz="1900" u="sng" dirty="0">
                <a:solidFill>
                  <a:srgbClr val="007C91"/>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info@britishima.org</a:t>
            </a:r>
            <a:r>
              <a:rPr lang="en-GB" sz="1900" dirty="0">
                <a:solidFill>
                  <a:srgbClr val="007C91"/>
                </a:solidFill>
                <a:effectLst/>
                <a:latin typeface="Calibri" panose="020F0502020204030204" pitchFamily="34" charset="0"/>
                <a:ea typeface="Calibri" panose="020F0502020204030204" pitchFamily="34" charset="0"/>
                <a:cs typeface="Calibri" panose="020F0502020204030204" pitchFamily="34" charset="0"/>
              </a:rPr>
              <a:t> and you can download these resources from: </a:t>
            </a:r>
            <a:r>
              <a:rPr lang="en-GB" sz="1900" u="sng" dirty="0">
                <a:solidFill>
                  <a:srgbClr val="007C9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https://britishima.org/guide/flu-vaccines-update-23/</a:t>
            </a:r>
            <a:endParaRPr lang="en-GB" sz="1900" dirty="0">
              <a:solidFill>
                <a:srgbClr val="007C91"/>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u="sng" dirty="0">
              <a:solidFill>
                <a:srgbClr val="0563C1"/>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sz="24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u="sng" dirty="0">
              <a:solidFill>
                <a:srgbClr val="0563C1"/>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sz="24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u="sng" dirty="0">
              <a:solidFill>
                <a:srgbClr val="0563C1"/>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sz="24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sz="1500" b="1" u="sng" dirty="0">
              <a:solidFill>
                <a:srgbClr val="007C91"/>
              </a:solidFill>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sz="1500" b="1" u="sng" dirty="0">
              <a:solidFill>
                <a:srgbClr val="007C91"/>
              </a:solidFill>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sz="1500" b="1" u="sng" dirty="0">
              <a:solidFill>
                <a:srgbClr val="007C91"/>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sz="1500" b="1" u="sng" dirty="0">
              <a:solidFill>
                <a:srgbClr val="007C91"/>
              </a:solidFill>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0" indent="0">
              <a:buNone/>
            </a:pPr>
            <a:endParaRPr lang="en-GB" dirty="0"/>
          </a:p>
        </p:txBody>
      </p:sp>
      <p:sp>
        <p:nvSpPr>
          <p:cNvPr id="4" name="Footer Placeholder 3">
            <a:extLst>
              <a:ext uri="{FF2B5EF4-FFF2-40B4-BE49-F238E27FC236}">
                <a16:creationId xmlns:a16="http://schemas.microsoft.com/office/drawing/2014/main" id="{93F529C7-975E-F912-5351-48264291C35B}"/>
              </a:ext>
            </a:extLst>
          </p:cNvPr>
          <p:cNvSpPr>
            <a:spLocks noGrp="1"/>
          </p:cNvSpPr>
          <p:nvPr>
            <p:ph type="ftr" sz="quarter" idx="10"/>
          </p:nvPr>
        </p:nvSpPr>
        <p:spPr/>
        <p:txBody>
          <a:bodyPr/>
          <a:lstStyle/>
          <a:p>
            <a:r>
              <a:rPr lang="en-GB" b="1" u="sng" dirty="0">
                <a:solidFill>
                  <a:srgbClr val="007C91"/>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https://britishima.org/guide/flu-vaccines-update-23/</a:t>
            </a:r>
            <a:endParaRPr lang="en-GB" b="1" dirty="0">
              <a:solidFill>
                <a:srgbClr val="007C91"/>
              </a:solidFill>
              <a:effectLst/>
              <a:latin typeface="Calibri" panose="020F0502020204030204" pitchFamily="34" charset="0"/>
              <a:ea typeface="Calibri" panose="020F0502020204030204" pitchFamily="34" charset="0"/>
              <a:cs typeface="Calibri" panose="020F0502020204030204" pitchFamily="34" charset="0"/>
            </a:endParaRPr>
          </a:p>
          <a:p>
            <a:endParaRPr lang="en-GB" sz="1400" dirty="0"/>
          </a:p>
        </p:txBody>
      </p:sp>
      <p:sp>
        <p:nvSpPr>
          <p:cNvPr id="5" name="Slide Number Placeholder 4">
            <a:extLst>
              <a:ext uri="{FF2B5EF4-FFF2-40B4-BE49-F238E27FC236}">
                <a16:creationId xmlns:a16="http://schemas.microsoft.com/office/drawing/2014/main" id="{395DE9AE-FC9C-0BF8-E491-1DCF7719FB63}"/>
              </a:ext>
            </a:extLst>
          </p:cNvPr>
          <p:cNvSpPr>
            <a:spLocks noGrp="1"/>
          </p:cNvSpPr>
          <p:nvPr>
            <p:ph type="sldNum" sz="quarter" idx="11"/>
          </p:nvPr>
        </p:nvSpPr>
        <p:spPr/>
        <p:txBody>
          <a:bodyPr/>
          <a:lstStyle/>
          <a:p>
            <a:fld id="{344369E4-5DE7-46E5-874E-4FD437973785}" type="slidenum">
              <a:rPr lang="en-GB" smtClean="0"/>
              <a:pPr/>
              <a:t>32</a:t>
            </a:fld>
            <a:endParaRPr lang="en-GB" sz="1400" dirty="0"/>
          </a:p>
        </p:txBody>
      </p:sp>
      <p:pic>
        <p:nvPicPr>
          <p:cNvPr id="8" name="Picture 7">
            <a:extLst>
              <a:ext uri="{FF2B5EF4-FFF2-40B4-BE49-F238E27FC236}">
                <a16:creationId xmlns:a16="http://schemas.microsoft.com/office/drawing/2014/main" id="{67D4EFB9-3469-A5E3-A5D6-EAA6E3747AD4}"/>
              </a:ext>
            </a:extLst>
          </p:cNvPr>
          <p:cNvPicPr>
            <a:picLocks noChangeAspect="1"/>
          </p:cNvPicPr>
          <p:nvPr/>
        </p:nvPicPr>
        <p:blipFill>
          <a:blip r:embed="rId5"/>
          <a:stretch>
            <a:fillRect/>
          </a:stretch>
        </p:blipFill>
        <p:spPr>
          <a:xfrm>
            <a:off x="920393" y="2363056"/>
            <a:ext cx="2747481" cy="3950749"/>
          </a:xfrm>
          <a:prstGeom prst="rect">
            <a:avLst/>
          </a:prstGeom>
        </p:spPr>
      </p:pic>
      <p:pic>
        <p:nvPicPr>
          <p:cNvPr id="9" name="Picture 8">
            <a:extLst>
              <a:ext uri="{FF2B5EF4-FFF2-40B4-BE49-F238E27FC236}">
                <a16:creationId xmlns:a16="http://schemas.microsoft.com/office/drawing/2014/main" id="{DDB6D328-83A4-DDD4-861C-3BD49503B69D}"/>
              </a:ext>
            </a:extLst>
          </p:cNvPr>
          <p:cNvPicPr>
            <a:picLocks noChangeAspect="1"/>
          </p:cNvPicPr>
          <p:nvPr/>
        </p:nvPicPr>
        <p:blipFill>
          <a:blip r:embed="rId6"/>
          <a:stretch>
            <a:fillRect/>
          </a:stretch>
        </p:blipFill>
        <p:spPr>
          <a:xfrm>
            <a:off x="5722705" y="2363057"/>
            <a:ext cx="2661007" cy="3950748"/>
          </a:xfrm>
          <a:prstGeom prst="rect">
            <a:avLst/>
          </a:prstGeom>
        </p:spPr>
      </p:pic>
    </p:spTree>
    <p:extLst>
      <p:ext uri="{BB962C8B-B14F-4D97-AF65-F5344CB8AC3E}">
        <p14:creationId xmlns:p14="http://schemas.microsoft.com/office/powerpoint/2010/main" val="2591198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E7-5BD5-41D1-976E-DD052DD7B990}"/>
              </a:ext>
            </a:extLst>
          </p:cNvPr>
          <p:cNvSpPr>
            <a:spLocks noGrp="1"/>
          </p:cNvSpPr>
          <p:nvPr>
            <p:ph type="title"/>
          </p:nvPr>
        </p:nvSpPr>
        <p:spPr>
          <a:xfrm>
            <a:off x="615956" y="179417"/>
            <a:ext cx="11123856" cy="552420"/>
          </a:xfrm>
        </p:spPr>
        <p:txBody>
          <a:bodyPr>
            <a:noAutofit/>
          </a:bodyPr>
          <a:lstStyle/>
          <a:p>
            <a:r>
              <a:rPr lang="en-GB" sz="3600" dirty="0">
                <a:latin typeface="Calibri" panose="020F0502020204030204" pitchFamily="34" charset="0"/>
                <a:cs typeface="Calibri" panose="020F0502020204030204" pitchFamily="34" charset="0"/>
              </a:rPr>
              <a:t>| Weblinks</a:t>
            </a:r>
          </a:p>
        </p:txBody>
      </p:sp>
      <p:sp>
        <p:nvSpPr>
          <p:cNvPr id="5" name="Slide Number Placeholder 4">
            <a:extLst>
              <a:ext uri="{FF2B5EF4-FFF2-40B4-BE49-F238E27FC236}">
                <a16:creationId xmlns:a16="http://schemas.microsoft.com/office/drawing/2014/main" id="{12D9B144-6162-4D60-AE8D-E1715C56BBA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60B4F5A9-B438-456D-AE83-55D4B03F037A}"/>
              </a:ext>
            </a:extLst>
          </p:cNvPr>
          <p:cNvSpPr txBox="1"/>
          <p:nvPr/>
        </p:nvSpPr>
        <p:spPr>
          <a:xfrm>
            <a:off x="705923" y="731837"/>
            <a:ext cx="11334411" cy="6401753"/>
          </a:xfrm>
          <a:prstGeom prst="rect">
            <a:avLst/>
          </a:prstGeom>
          <a:noFill/>
        </p:spPr>
        <p:txBody>
          <a:bodyPr wrap="square" rtlCol="0">
            <a:spAutoFit/>
          </a:bodyPr>
          <a:lstStyle/>
          <a:p>
            <a:r>
              <a:rPr lang="en-GB" b="1" dirty="0">
                <a:solidFill>
                  <a:srgbClr val="007C91"/>
                </a:solidFill>
                <a:latin typeface="Calibri" panose="020F0502020204030204" pitchFamily="34" charset="0"/>
                <a:cs typeface="Calibri" panose="020F0502020204030204" pitchFamily="34" charset="0"/>
              </a:rPr>
              <a:t>Healthcare professionals</a:t>
            </a:r>
            <a:endParaRPr lang="en-GB" dirty="0">
              <a:solidFill>
                <a:srgbClr val="007C9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www.gov.uk/government/publications/influenza-the-green-book-chapter-19</a:t>
            </a:r>
            <a:r>
              <a:rPr lang="en-GB" dirty="0">
                <a:solidFill>
                  <a:srgbClr val="007C91"/>
                </a:solidFill>
                <a:latin typeface="Calibri" panose="020F0502020204030204" pitchFamily="34" charset="0"/>
                <a:cs typeface="Calibri" panose="020F0502020204030204" pitchFamily="34" charset="0"/>
              </a:rPr>
              <a:t> (for ‘Green Book’ chapter 19)</a:t>
            </a: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www.gov.uk/government/collections/immunisation-patient-group-direction-pgd#seasonal-influenza</a:t>
            </a:r>
            <a:r>
              <a:rPr lang="en-GB" dirty="0">
                <a:solidFill>
                  <a:srgbClr val="007C91"/>
                </a:solidFill>
                <a:latin typeface="Calibri" panose="020F0502020204030204" pitchFamily="34" charset="0"/>
                <a:cs typeface="Calibri" panose="020F0502020204030204" pitchFamily="34" charset="0"/>
              </a:rPr>
              <a:t> (for inactivated and LAIV PGDs)</a:t>
            </a: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www.gov.uk/government/publications/national-protocol-for-inactivated-influenza-vaccine</a:t>
            </a:r>
            <a:r>
              <a:rPr lang="en-GB" dirty="0">
                <a:solidFill>
                  <a:srgbClr val="007C91"/>
                </a:solidFill>
                <a:latin typeface="Calibri" panose="020F0502020204030204" pitchFamily="34" charset="0"/>
                <a:cs typeface="Calibri" panose="020F0502020204030204" pitchFamily="34" charset="0"/>
              </a:rPr>
              <a:t>  (national protocol)</a:t>
            </a: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www.e-lfh.org.uk/programmes/flu-immunisation</a:t>
            </a:r>
            <a:r>
              <a:rPr lang="en-GB" dirty="0">
                <a:solidFill>
                  <a:srgbClr val="007C91"/>
                </a:solidFill>
                <a:latin typeface="Calibri" panose="020F0502020204030204" pitchFamily="34" charset="0"/>
                <a:cs typeface="Calibri" panose="020F0502020204030204" pitchFamily="34" charset="0"/>
              </a:rPr>
              <a:t>  (flu immunisation e-learning programme)</a:t>
            </a: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www.government/publications/flu-vaccination-programme-information-for-healthcare-practitioners</a:t>
            </a:r>
            <a:r>
              <a:rPr lang="en-GB" dirty="0">
                <a:solidFill>
                  <a:srgbClr val="007C91"/>
                </a:solidFill>
                <a:latin typeface="Calibri" panose="020F0502020204030204" pitchFamily="34" charset="0"/>
                <a:cs typeface="Calibri" panose="020F0502020204030204" pitchFamily="34" charset="0"/>
              </a:rPr>
              <a:t> (information for healthcare practitioners) </a:t>
            </a:r>
          </a:p>
          <a:p>
            <a:r>
              <a:rPr lang="en-GB" dirty="0">
                <a:solidFill>
                  <a:srgbClr val="007C91"/>
                </a:solidFill>
                <a:latin typeface="Calibri" panose="020F0502020204030204" pitchFamily="34" charset="0"/>
                <a:cs typeface="Calibri" panose="020F0502020204030204" pitchFamily="34" charset="0"/>
              </a:rPr>
              <a:t> </a:t>
            </a:r>
          </a:p>
          <a:p>
            <a:r>
              <a:rPr lang="en-GB" b="1" dirty="0">
                <a:solidFill>
                  <a:srgbClr val="007C91"/>
                </a:solidFill>
                <a:latin typeface="Calibri" panose="020F0502020204030204" pitchFamily="34" charset="0"/>
                <a:cs typeface="Calibri" panose="020F0502020204030204" pitchFamily="34" charset="0"/>
              </a:rPr>
              <a:t>Public facing</a:t>
            </a:r>
            <a:endParaRPr lang="en-GB" dirty="0">
              <a:solidFill>
                <a:srgbClr val="007C9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www.gov.uk/government/collections/annual-flu-programme</a:t>
            </a:r>
            <a:r>
              <a:rPr lang="en-GB" dirty="0">
                <a:solidFill>
                  <a:srgbClr val="007C91"/>
                </a:solidFill>
                <a:latin typeface="Calibri" panose="020F0502020204030204" pitchFamily="34" charset="0"/>
                <a:cs typeface="Calibri" panose="020F0502020204030204" pitchFamily="34" charset="0"/>
              </a:rPr>
              <a:t> (resources on GOV.UK)</a:t>
            </a: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https://campaignresources.dhsc.gov.uk</a:t>
            </a:r>
            <a:r>
              <a:rPr lang="en-GB" dirty="0">
                <a:solidFill>
                  <a:srgbClr val="007C91"/>
                </a:solidFill>
                <a:latin typeface="Calibri" panose="020F0502020204030204" pitchFamily="34" charset="0"/>
                <a:cs typeface="Calibri" panose="020F0502020204030204" pitchFamily="34" charset="0"/>
              </a:rPr>
              <a:t> (for marketing resources on the Campaign Resource Centre).</a:t>
            </a: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www.nhs.uk/flujab</a:t>
            </a:r>
            <a:r>
              <a:rPr lang="en-GB" dirty="0">
                <a:solidFill>
                  <a:srgbClr val="007C91"/>
                </a:solidFill>
                <a:latin typeface="Calibri" panose="020F0502020204030204" pitchFamily="34" charset="0"/>
                <a:cs typeface="Calibri" panose="020F0502020204030204" pitchFamily="34" charset="0"/>
              </a:rPr>
              <a:t>  (NHS website)</a:t>
            </a: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www.healthpublications.gov.uk</a:t>
            </a:r>
            <a:r>
              <a:rPr lang="en-GB" dirty="0">
                <a:solidFill>
                  <a:srgbClr val="007C91"/>
                </a:solidFill>
                <a:latin typeface="Calibri" panose="020F0502020204030204" pitchFamily="34" charset="0"/>
                <a:cs typeface="Calibri" panose="020F0502020204030204" pitchFamily="34" charset="0"/>
              </a:rPr>
              <a:t>  (Health publications ordering)</a:t>
            </a:r>
          </a:p>
          <a:p>
            <a:endParaRPr lang="en-GB" dirty="0">
              <a:solidFill>
                <a:srgbClr val="007C91"/>
              </a:solidFill>
              <a:latin typeface="Calibri" panose="020F0502020204030204" pitchFamily="34" charset="0"/>
              <a:cs typeface="Calibri" panose="020F0502020204030204" pitchFamily="34" charset="0"/>
            </a:endParaRPr>
          </a:p>
          <a:p>
            <a:r>
              <a:rPr lang="en-GB" b="1" dirty="0">
                <a:solidFill>
                  <a:srgbClr val="007C91"/>
                </a:solidFill>
                <a:latin typeface="Calibri" panose="020F0502020204030204" pitchFamily="34" charset="0"/>
                <a:cs typeface="Calibri" panose="020F0502020204030204" pitchFamily="34" charset="0"/>
              </a:rPr>
              <a:t>Surveillance data</a:t>
            </a:r>
            <a:endParaRPr lang="en-GB" dirty="0">
              <a:solidFill>
                <a:srgbClr val="007C9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www.gov.uk/government/statistics/national-flu-and-covid-19-surveillance-reports-2023-to-2024-season</a:t>
            </a:r>
            <a:r>
              <a:rPr lang="en-GB" dirty="0">
                <a:solidFill>
                  <a:srgbClr val="007C91"/>
                </a:solidFill>
                <a:latin typeface="Calibri" panose="020F0502020204030204" pitchFamily="34" charset="0"/>
                <a:cs typeface="Calibri" panose="020F0502020204030204" pitchFamily="34" charset="0"/>
              </a:rPr>
              <a:t> (weekly disease surveillance reports)</a:t>
            </a: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www.gov.uk/government/collections/vaccine-uptake#seasonal-flu-vaccine-uptake:-figures</a:t>
            </a:r>
            <a:r>
              <a:rPr lang="en-GB" dirty="0">
                <a:solidFill>
                  <a:srgbClr val="007C91"/>
                </a:solidFill>
                <a:latin typeface="Calibri" panose="020F0502020204030204" pitchFamily="34" charset="0"/>
                <a:cs typeface="Calibri" panose="020F0502020204030204" pitchFamily="34" charset="0"/>
              </a:rPr>
              <a:t> (current and previous seasons flu vaccine uptake figures)</a:t>
            </a:r>
          </a:p>
          <a:p>
            <a:pPr marL="285750" indent="-285750">
              <a:buFont typeface="Arial" panose="020B0604020202020204" pitchFamily="34" charset="0"/>
              <a:buChar char="•"/>
            </a:pPr>
            <a:r>
              <a:rPr lang="en-GB" u="sng" dirty="0">
                <a:solidFill>
                  <a:srgbClr val="007C91"/>
                </a:solidFill>
                <a:latin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www.gov.uk/government/publications/respiratory-virus-circulation-england-and-wales/timing-of-influenza-seasons</a:t>
            </a:r>
            <a:r>
              <a:rPr lang="en-GB" dirty="0">
                <a:solidFill>
                  <a:srgbClr val="007C91"/>
                </a:solidFill>
                <a:latin typeface="Calibri" panose="020F0502020204030204" pitchFamily="34" charset="0"/>
                <a:cs typeface="Calibri" panose="020F0502020204030204" pitchFamily="34" charset="0"/>
              </a:rPr>
              <a:t> (timing of flu seasons)</a:t>
            </a:r>
          </a:p>
          <a:p>
            <a:r>
              <a:rPr lang="en-GB" sz="1400" dirty="0">
                <a:solidFill>
                  <a:srgbClr val="007C91"/>
                </a:solidFill>
              </a:rPr>
              <a:t> </a:t>
            </a:r>
          </a:p>
        </p:txBody>
      </p:sp>
    </p:spTree>
    <p:extLst>
      <p:ext uri="{BB962C8B-B14F-4D97-AF65-F5344CB8AC3E}">
        <p14:creationId xmlns:p14="http://schemas.microsoft.com/office/powerpoint/2010/main" val="335818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D70B8-A906-41A4-AF6D-887A1513ED96}"/>
              </a:ext>
            </a:extLst>
          </p:cNvPr>
          <p:cNvSpPr>
            <a:spLocks noGrp="1"/>
          </p:cNvSpPr>
          <p:nvPr>
            <p:ph type="title"/>
          </p:nvPr>
        </p:nvSpPr>
        <p:spPr/>
        <p:txBody>
          <a:bodyPr/>
          <a:lstStyle/>
          <a:p>
            <a:r>
              <a:rPr lang="en-GB" dirty="0"/>
              <a:t>Tripartite annual flu letter 2023 to 2024</a:t>
            </a:r>
          </a:p>
        </p:txBody>
      </p:sp>
      <p:sp>
        <p:nvSpPr>
          <p:cNvPr id="4" name="Footer Placeholder 3">
            <a:extLst>
              <a:ext uri="{FF2B5EF4-FFF2-40B4-BE49-F238E27FC236}">
                <a16:creationId xmlns:a16="http://schemas.microsoft.com/office/drawing/2014/main" id="{F2FC70B1-3180-4F02-9771-C804319E7B47}"/>
              </a:ext>
            </a:extLst>
          </p:cNvPr>
          <p:cNvSpPr>
            <a:spLocks noGrp="1"/>
          </p:cNvSpPr>
          <p:nvPr>
            <p:ph type="ftr" sz="quarter" idx="10"/>
          </p:nvPr>
        </p:nvSpPr>
        <p:spPr/>
        <p:txBody>
          <a:bodyPr/>
          <a:lstStyle/>
          <a:p>
            <a:r>
              <a:rPr lang="en-GB" dirty="0"/>
              <a:t>Annual flu programme resources 2023/24</a:t>
            </a:r>
            <a:endParaRPr lang="en-GB" sz="1400" dirty="0"/>
          </a:p>
        </p:txBody>
      </p:sp>
      <p:sp>
        <p:nvSpPr>
          <p:cNvPr id="5" name="Slide Number Placeholder 4">
            <a:extLst>
              <a:ext uri="{FF2B5EF4-FFF2-40B4-BE49-F238E27FC236}">
                <a16:creationId xmlns:a16="http://schemas.microsoft.com/office/drawing/2014/main" id="{1B29628D-6652-4F06-A8D6-4614EE1102CA}"/>
              </a:ext>
            </a:extLst>
          </p:cNvPr>
          <p:cNvSpPr>
            <a:spLocks noGrp="1"/>
          </p:cNvSpPr>
          <p:nvPr>
            <p:ph type="sldNum" sz="quarter" idx="11"/>
          </p:nvPr>
        </p:nvSpPr>
        <p:spPr/>
        <p:txBody>
          <a:bodyPr/>
          <a:lstStyle/>
          <a:p>
            <a:fld id="{344369E4-5DE7-46E5-874E-4FD437973785}" type="slidenum">
              <a:rPr lang="en-GB" smtClean="0"/>
              <a:pPr/>
              <a:t>4</a:t>
            </a:fld>
            <a:endParaRPr lang="en-GB" sz="1400" dirty="0"/>
          </a:p>
        </p:txBody>
      </p:sp>
      <p:sp>
        <p:nvSpPr>
          <p:cNvPr id="7" name="Content Placeholder 6">
            <a:extLst>
              <a:ext uri="{FF2B5EF4-FFF2-40B4-BE49-F238E27FC236}">
                <a16:creationId xmlns:a16="http://schemas.microsoft.com/office/drawing/2014/main" id="{7C8C013C-D381-4F89-A2EB-4566FA1C4F23}"/>
              </a:ext>
            </a:extLst>
          </p:cNvPr>
          <p:cNvSpPr>
            <a:spLocks noGrp="1"/>
          </p:cNvSpPr>
          <p:nvPr>
            <p:ph idx="1"/>
          </p:nvPr>
        </p:nvSpPr>
        <p:spPr>
          <a:xfrm>
            <a:off x="5737450" y="2252546"/>
            <a:ext cx="5905500" cy="3155795"/>
          </a:xfrm>
        </p:spPr>
        <p:txBody>
          <a:bodyPr>
            <a:normAutofit lnSpcReduction="10000"/>
          </a:bodyPr>
          <a:lstStyle/>
          <a:p>
            <a:pPr marL="0" indent="0">
              <a:buNone/>
            </a:pPr>
            <a:r>
              <a:rPr lang="en-GB" sz="1800" u="sng"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www.gov.uk/government/publications/national-flu-immunisation-programme-plan</a:t>
            </a:r>
            <a:r>
              <a:rPr lang="en-GB" sz="1800" dirty="0">
                <a:solidFill>
                  <a:srgbClr val="007C91"/>
                </a:solidFill>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GB" sz="1400" dirty="0">
              <a:solidFill>
                <a:srgbClr val="007C91"/>
              </a:solidFill>
              <a:latin typeface="Calibri" panose="020F0502020204030204" pitchFamily="34" charset="0"/>
              <a:cs typeface="Calibri" panose="020F0502020204030204" pitchFamily="34" charset="0"/>
            </a:endParaRPr>
          </a:p>
          <a:p>
            <a:pPr marL="0" indent="0">
              <a:buNone/>
            </a:pPr>
            <a:r>
              <a:rPr lang="en-GB" sz="1400" b="1" dirty="0">
                <a:solidFill>
                  <a:srgbClr val="007C91"/>
                </a:solidFill>
                <a:latin typeface="Calibri" panose="020F0502020204030204" pitchFamily="34" charset="0"/>
                <a:cs typeface="Calibri" panose="020F0502020204030204" pitchFamily="34" charset="0"/>
              </a:rPr>
              <a:t>Publication timeline:</a:t>
            </a:r>
          </a:p>
          <a:p>
            <a:pPr marL="0" indent="0">
              <a:buNone/>
            </a:pPr>
            <a:r>
              <a:rPr lang="en-GB" sz="1400" b="1" u="sng" dirty="0">
                <a:solidFill>
                  <a:srgbClr val="007C91"/>
                </a:solidFill>
                <a:latin typeface="Calibri" panose="020F0502020204030204" pitchFamily="34" charset="0"/>
                <a:cs typeface="Calibri" panose="020F0502020204030204" pitchFamily="34" charset="0"/>
              </a:rPr>
              <a:t>25 May 2023 </a:t>
            </a:r>
            <a:r>
              <a:rPr lang="en-GB" sz="1400" dirty="0">
                <a:solidFill>
                  <a:srgbClr val="007C91"/>
                </a:solidFill>
                <a:latin typeface="Calibri" panose="020F0502020204030204" pitchFamily="34" charset="0"/>
                <a:cs typeface="Calibri" panose="020F0502020204030204" pitchFamily="34" charset="0"/>
              </a:rPr>
              <a:t>– 2023/24 letter published.</a:t>
            </a:r>
          </a:p>
          <a:p>
            <a:pPr marL="0" indent="0">
              <a:buNone/>
            </a:pPr>
            <a:r>
              <a:rPr lang="en-GB" sz="1400" b="1" u="sng" dirty="0">
                <a:solidFill>
                  <a:srgbClr val="007C91"/>
                </a:solidFill>
                <a:latin typeface="Calibri" panose="020F0502020204030204" pitchFamily="34" charset="0"/>
                <a:cs typeface="Calibri" panose="020F0502020204030204" pitchFamily="34" charset="0"/>
              </a:rPr>
              <a:t>8 June 2023 </a:t>
            </a:r>
            <a:r>
              <a:rPr lang="en-GB" sz="1400" dirty="0">
                <a:solidFill>
                  <a:srgbClr val="007C91"/>
                </a:solidFill>
                <a:latin typeface="Calibri" panose="020F0502020204030204" pitchFamily="34" charset="0"/>
                <a:cs typeface="Calibri" panose="020F0502020204030204" pitchFamily="34" charset="0"/>
              </a:rPr>
              <a:t>– updated to include a footnote (no 1).  This clarifies that eligibility for flu vaccine is not limited to “those living in long-stay residential care homes”, it “includes other long-stay care facilities where rapid spread is likely to follow introduction of infection and cause high morbidity and mortality (this does not include prisons, young offender institutions, university halls of residence etc.)” as set out in the Green Book.</a:t>
            </a:r>
          </a:p>
          <a:p>
            <a:pPr marL="0" indent="0">
              <a:buNone/>
            </a:pPr>
            <a:r>
              <a:rPr lang="en-GB" sz="1400" b="1" u="sng" dirty="0">
                <a:solidFill>
                  <a:srgbClr val="007C91"/>
                </a:solidFill>
                <a:latin typeface="Calibri" panose="020F0502020204030204" pitchFamily="34" charset="0"/>
                <a:cs typeface="Calibri" panose="020F0502020204030204" pitchFamily="34" charset="0"/>
              </a:rPr>
              <a:t>3 July 2023 </a:t>
            </a:r>
            <a:r>
              <a:rPr lang="en-GB" sz="1400" dirty="0">
                <a:solidFill>
                  <a:srgbClr val="007C91"/>
                </a:solidFill>
                <a:latin typeface="Calibri" panose="020F0502020204030204" pitchFamily="34" charset="0"/>
                <a:cs typeface="Calibri" panose="020F0502020204030204" pitchFamily="34" charset="0"/>
              </a:rPr>
              <a:t>– updated to reflect the inclusion of secondary school aged children from Years 7 to 11 within the programme.</a:t>
            </a:r>
          </a:p>
        </p:txBody>
      </p:sp>
      <p:pic>
        <p:nvPicPr>
          <p:cNvPr id="6" name="Picture 5" descr="A picture containing text, screenshot, font, website&#10;&#10;Description automatically generated">
            <a:extLst>
              <a:ext uri="{FF2B5EF4-FFF2-40B4-BE49-F238E27FC236}">
                <a16:creationId xmlns:a16="http://schemas.microsoft.com/office/drawing/2014/main" id="{6B627534-9C65-0A98-B195-2A8044E263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961" y="1309536"/>
            <a:ext cx="4684390" cy="4238927"/>
          </a:xfrm>
          <a:prstGeom prst="rect">
            <a:avLst/>
          </a:prstGeom>
        </p:spPr>
      </p:pic>
    </p:spTree>
    <p:extLst>
      <p:ext uri="{BB962C8B-B14F-4D97-AF65-F5344CB8AC3E}">
        <p14:creationId xmlns:p14="http://schemas.microsoft.com/office/powerpoint/2010/main" val="2494983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821DE-F9C0-446E-BDED-7869F85373F5}"/>
              </a:ext>
            </a:extLst>
          </p:cNvPr>
          <p:cNvSpPr>
            <a:spLocks noGrp="1"/>
          </p:cNvSpPr>
          <p:nvPr>
            <p:ph type="title"/>
          </p:nvPr>
        </p:nvSpPr>
        <p:spPr/>
        <p:txBody>
          <a:bodyPr>
            <a:normAutofit fontScale="90000"/>
          </a:bodyPr>
          <a:lstStyle/>
          <a:p>
            <a:r>
              <a:rPr lang="en-GB" sz="4000" dirty="0">
                <a:latin typeface="Calibri" panose="020F0502020204030204" pitchFamily="34" charset="0"/>
                <a:cs typeface="Calibri" panose="020F0502020204030204" pitchFamily="34" charset="0"/>
              </a:rPr>
              <a:t>| Green Book - Influenza: chapter 19</a:t>
            </a:r>
            <a:br>
              <a:rPr lang="en-GB" dirty="0"/>
            </a:br>
            <a:endParaRPr lang="en-GB" dirty="0"/>
          </a:p>
        </p:txBody>
      </p:sp>
      <p:sp>
        <p:nvSpPr>
          <p:cNvPr id="5" name="Slide Number Placeholder 4">
            <a:extLst>
              <a:ext uri="{FF2B5EF4-FFF2-40B4-BE49-F238E27FC236}">
                <a16:creationId xmlns:a16="http://schemas.microsoft.com/office/drawing/2014/main" id="{C7A28048-70AD-44AB-A01C-DAABB280E0D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224FEC7-0643-47D9-98E7-2A224F6A508A}"/>
              </a:ext>
            </a:extLst>
          </p:cNvPr>
          <p:cNvSpPr txBox="1"/>
          <p:nvPr/>
        </p:nvSpPr>
        <p:spPr>
          <a:xfrm>
            <a:off x="9514516" y="5553416"/>
            <a:ext cx="2118684" cy="954107"/>
          </a:xfrm>
          <a:prstGeom prst="rect">
            <a:avLst/>
          </a:prstGeom>
          <a:noFill/>
        </p:spPr>
        <p:txBody>
          <a:bodyPr wrap="square">
            <a:spAutoFit/>
          </a:bodyPr>
          <a:lstStyle/>
          <a:p>
            <a:r>
              <a:rPr lang="en-GB" sz="1400" dirty="0">
                <a:solidFill>
                  <a:srgbClr val="007C9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www.gov.uk/government/publications/influenza-the-green-book-chapter-19</a:t>
            </a:r>
            <a:r>
              <a:rPr lang="en-GB" sz="1400" dirty="0">
                <a:solidFill>
                  <a:srgbClr val="007C91"/>
                </a:solidFill>
                <a:latin typeface="Calibri" panose="020F0502020204030204" pitchFamily="34" charset="0"/>
                <a:cs typeface="Calibri" panose="020F0502020204030204" pitchFamily="34" charset="0"/>
              </a:rPr>
              <a:t> </a:t>
            </a:r>
          </a:p>
        </p:txBody>
      </p:sp>
      <p:pic>
        <p:nvPicPr>
          <p:cNvPr id="10" name="Picture 9">
            <a:extLst>
              <a:ext uri="{FF2B5EF4-FFF2-40B4-BE49-F238E27FC236}">
                <a16:creationId xmlns:a16="http://schemas.microsoft.com/office/drawing/2014/main" id="{DBB944F8-C3BF-45AB-8856-D2716A1D1514}"/>
              </a:ext>
            </a:extLst>
          </p:cNvPr>
          <p:cNvPicPr>
            <a:picLocks noChangeAspect="1"/>
          </p:cNvPicPr>
          <p:nvPr/>
        </p:nvPicPr>
        <p:blipFill>
          <a:blip r:embed="rId4"/>
          <a:stretch>
            <a:fillRect/>
          </a:stretch>
        </p:blipFill>
        <p:spPr>
          <a:xfrm>
            <a:off x="1266454" y="1056902"/>
            <a:ext cx="3914037" cy="5477069"/>
          </a:xfrm>
          <a:prstGeom prst="rect">
            <a:avLst/>
          </a:prstGeom>
        </p:spPr>
      </p:pic>
      <p:pic>
        <p:nvPicPr>
          <p:cNvPr id="12" name="Picture 11">
            <a:extLst>
              <a:ext uri="{FF2B5EF4-FFF2-40B4-BE49-F238E27FC236}">
                <a16:creationId xmlns:a16="http://schemas.microsoft.com/office/drawing/2014/main" id="{EACC2557-347F-4A21-9523-B0754C0B0650}"/>
              </a:ext>
            </a:extLst>
          </p:cNvPr>
          <p:cNvPicPr>
            <a:picLocks noChangeAspect="1"/>
          </p:cNvPicPr>
          <p:nvPr/>
        </p:nvPicPr>
        <p:blipFill>
          <a:blip r:embed="rId5"/>
          <a:stretch>
            <a:fillRect/>
          </a:stretch>
        </p:blipFill>
        <p:spPr>
          <a:xfrm>
            <a:off x="5390485" y="1050444"/>
            <a:ext cx="3914037" cy="5483527"/>
          </a:xfrm>
          <a:prstGeom prst="rect">
            <a:avLst/>
          </a:prstGeom>
        </p:spPr>
      </p:pic>
    </p:spTree>
    <p:extLst>
      <p:ext uri="{BB962C8B-B14F-4D97-AF65-F5344CB8AC3E}">
        <p14:creationId xmlns:p14="http://schemas.microsoft.com/office/powerpoint/2010/main" val="447376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821DE-F9C0-446E-BDED-7869F85373F5}"/>
              </a:ext>
            </a:extLst>
          </p:cNvPr>
          <p:cNvSpPr>
            <a:spLocks noGrp="1"/>
          </p:cNvSpPr>
          <p:nvPr>
            <p:ph type="title"/>
          </p:nvPr>
        </p:nvSpPr>
        <p:spPr>
          <a:xfrm>
            <a:off x="726961" y="244658"/>
            <a:ext cx="10948366" cy="972607"/>
          </a:xfrm>
        </p:spPr>
        <p:txBody>
          <a:bodyPr>
            <a:normAutofit fontScale="90000"/>
          </a:bodyPr>
          <a:lstStyle/>
          <a:p>
            <a:r>
              <a:rPr lang="en-GB" sz="3600" dirty="0">
                <a:latin typeface="Calibri" panose="020F0502020204030204" pitchFamily="34" charset="0"/>
                <a:cs typeface="Calibri" panose="020F0502020204030204" pitchFamily="34" charset="0"/>
              </a:rPr>
              <a:t>| Flu vaccination programme 2023 to 2024: information for healthcare practitioners</a:t>
            </a:r>
            <a:br>
              <a:rPr lang="en-GB" dirty="0"/>
            </a:br>
            <a:endParaRPr lang="en-GB" dirty="0"/>
          </a:p>
        </p:txBody>
      </p:sp>
      <p:sp>
        <p:nvSpPr>
          <p:cNvPr id="4" name="Footer Placeholder 3">
            <a:extLst>
              <a:ext uri="{FF2B5EF4-FFF2-40B4-BE49-F238E27FC236}">
                <a16:creationId xmlns:a16="http://schemas.microsoft.com/office/drawing/2014/main" id="{AB9B02EE-D2AF-47F8-8215-0A9A8EF77242}"/>
              </a:ext>
            </a:extLst>
          </p:cNvPr>
          <p:cNvSpPr>
            <a:spLocks noGrp="1"/>
          </p:cNvSpPr>
          <p:nvPr>
            <p:ph type="ftr" sz="quarter" idx="10"/>
          </p:nvPr>
        </p:nvSpPr>
        <p:spPr/>
        <p:txBody>
          <a:bodyPr/>
          <a:lstStyle/>
          <a:p>
            <a:r>
              <a:rPr lang="en-GB" sz="14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www.gov.uk/government/publications/flu-vaccination-programme-information-for-healthcare-practitioners</a:t>
            </a:r>
            <a:r>
              <a:rPr lang="en-GB" sz="1400" dirty="0">
                <a:latin typeface="Calibri" panose="020F0502020204030204" pitchFamily="34" charset="0"/>
                <a:cs typeface="Calibri" panose="020F0502020204030204" pitchFamily="34" charset="0"/>
              </a:rPr>
              <a:t> </a:t>
            </a:r>
          </a:p>
        </p:txBody>
      </p:sp>
      <p:sp>
        <p:nvSpPr>
          <p:cNvPr id="5" name="Slide Number Placeholder 4">
            <a:extLst>
              <a:ext uri="{FF2B5EF4-FFF2-40B4-BE49-F238E27FC236}">
                <a16:creationId xmlns:a16="http://schemas.microsoft.com/office/drawing/2014/main" id="{C7A28048-70AD-44AB-A01C-DAABB280E0D3}"/>
              </a:ext>
            </a:extLst>
          </p:cNvPr>
          <p:cNvSpPr>
            <a:spLocks noGrp="1"/>
          </p:cNvSpPr>
          <p:nvPr>
            <p:ph type="sldNum" sz="quarter" idx="11"/>
          </p:nvPr>
        </p:nvSpPr>
        <p:spPr/>
        <p:txBody>
          <a:bodyPr/>
          <a:lstStyle/>
          <a:p>
            <a:fld id="{344369E4-5DE7-46E5-874E-4FD437973785}" type="slidenum">
              <a:rPr lang="en-GB" smtClean="0"/>
              <a:pPr/>
              <a:t>6</a:t>
            </a:fld>
            <a:endParaRPr lang="en-GB" sz="1400" dirty="0"/>
          </a:p>
        </p:txBody>
      </p:sp>
      <p:sp>
        <p:nvSpPr>
          <p:cNvPr id="11" name="TextBox 10">
            <a:extLst>
              <a:ext uri="{FF2B5EF4-FFF2-40B4-BE49-F238E27FC236}">
                <a16:creationId xmlns:a16="http://schemas.microsoft.com/office/drawing/2014/main" id="{EAC1A5FF-014F-41A6-B96B-5A2F452F6E36}"/>
              </a:ext>
            </a:extLst>
          </p:cNvPr>
          <p:cNvSpPr txBox="1"/>
          <p:nvPr/>
        </p:nvSpPr>
        <p:spPr>
          <a:xfrm>
            <a:off x="8400710" y="5065646"/>
            <a:ext cx="3653905" cy="738664"/>
          </a:xfrm>
          <a:prstGeom prst="rect">
            <a:avLst/>
          </a:prstGeom>
          <a:noFill/>
        </p:spPr>
        <p:txBody>
          <a:bodyPr wrap="square">
            <a:spAutoFit/>
          </a:bodyPr>
          <a:lstStyle/>
          <a:p>
            <a:r>
              <a:rPr lang="en-GB" sz="1400" b="1" dirty="0">
                <a:solidFill>
                  <a:srgbClr val="007C91"/>
                </a:solidFill>
                <a:latin typeface="Calibri" panose="020F0502020204030204" pitchFamily="34" charset="0"/>
                <a:cs typeface="Calibri" panose="020F0502020204030204" pitchFamily="34" charset="0"/>
              </a:rPr>
              <a:t>Also see:</a:t>
            </a:r>
          </a:p>
          <a:p>
            <a:r>
              <a:rPr lang="en-GB" sz="1400" dirty="0">
                <a:solidFill>
                  <a:srgbClr val="007C9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www.gov.uk/government/publications/flu-immunisation-training-recommendations</a:t>
            </a:r>
            <a:r>
              <a:rPr lang="en-GB" sz="1400" dirty="0">
                <a:solidFill>
                  <a:srgbClr val="007C91"/>
                </a:solidFill>
                <a:latin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17944E15-532D-4D56-8C34-0DBF1F3094B3}"/>
              </a:ext>
            </a:extLst>
          </p:cNvPr>
          <p:cNvPicPr>
            <a:picLocks noChangeAspect="1"/>
          </p:cNvPicPr>
          <p:nvPr/>
        </p:nvPicPr>
        <p:blipFill>
          <a:blip r:embed="rId5"/>
          <a:stretch>
            <a:fillRect/>
          </a:stretch>
        </p:blipFill>
        <p:spPr>
          <a:xfrm>
            <a:off x="1346194" y="1178175"/>
            <a:ext cx="6499302" cy="5299766"/>
          </a:xfrm>
          <a:prstGeom prst="rect">
            <a:avLst/>
          </a:prstGeom>
        </p:spPr>
      </p:pic>
    </p:spTree>
    <p:extLst>
      <p:ext uri="{BB962C8B-B14F-4D97-AF65-F5344CB8AC3E}">
        <p14:creationId xmlns:p14="http://schemas.microsoft.com/office/powerpoint/2010/main" val="718063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C01E73-9777-8867-3377-FD35D4D4391D}"/>
              </a:ext>
            </a:extLst>
          </p:cNvPr>
          <p:cNvSpPr>
            <a:spLocks noGrp="1"/>
          </p:cNvSpPr>
          <p:nvPr>
            <p:ph type="sldNum" sz="quarter" idx="11"/>
          </p:nvPr>
        </p:nvSpPr>
        <p:spPr/>
        <p:txBody>
          <a:bodyPr/>
          <a:lstStyle/>
          <a:p>
            <a:fld id="{344369E4-5DE7-46E5-874E-4FD437973785}" type="slidenum">
              <a:rPr lang="en-GB" smtClean="0"/>
              <a:pPr/>
              <a:t>7</a:t>
            </a:fld>
            <a:endParaRPr lang="en-GB" sz="1400" dirty="0"/>
          </a:p>
        </p:txBody>
      </p:sp>
      <p:sp>
        <p:nvSpPr>
          <p:cNvPr id="9" name="TextBox 8">
            <a:extLst>
              <a:ext uri="{FF2B5EF4-FFF2-40B4-BE49-F238E27FC236}">
                <a16:creationId xmlns:a16="http://schemas.microsoft.com/office/drawing/2014/main" id="{2D485CA2-CDA6-53D3-6216-65A8D08F1AF7}"/>
              </a:ext>
            </a:extLst>
          </p:cNvPr>
          <p:cNvSpPr txBox="1"/>
          <p:nvPr/>
        </p:nvSpPr>
        <p:spPr>
          <a:xfrm>
            <a:off x="726961" y="102801"/>
            <a:ext cx="11160239" cy="1015663"/>
          </a:xfrm>
          <a:prstGeom prst="rect">
            <a:avLst/>
          </a:prstGeom>
          <a:noFill/>
        </p:spPr>
        <p:txBody>
          <a:bodyPr wrap="square">
            <a:spAutoFit/>
          </a:bodyPr>
          <a:lstStyle/>
          <a:p>
            <a:r>
              <a:rPr lang="en-GB" sz="3000" dirty="0">
                <a:solidFill>
                  <a:srgbClr val="007C91"/>
                </a:solidFill>
                <a:latin typeface="Calibri" panose="020F0502020204030204" pitchFamily="34" charset="0"/>
                <a:cs typeface="Calibri" panose="020F0502020204030204" pitchFamily="34" charset="0"/>
              </a:rPr>
              <a:t>| Flu vaccination programme 2023 to 2024: training recommendations and training slide set</a:t>
            </a:r>
            <a:endParaRPr lang="en-GB" sz="3000" dirty="0">
              <a:solidFill>
                <a:srgbClr val="007C91"/>
              </a:solidFill>
            </a:endParaRPr>
          </a:p>
        </p:txBody>
      </p:sp>
      <p:sp>
        <p:nvSpPr>
          <p:cNvPr id="11" name="TextBox 10">
            <a:extLst>
              <a:ext uri="{FF2B5EF4-FFF2-40B4-BE49-F238E27FC236}">
                <a16:creationId xmlns:a16="http://schemas.microsoft.com/office/drawing/2014/main" id="{B41D4545-A9FB-9A20-C126-EB58D083C04C}"/>
              </a:ext>
            </a:extLst>
          </p:cNvPr>
          <p:cNvSpPr txBox="1"/>
          <p:nvPr/>
        </p:nvSpPr>
        <p:spPr>
          <a:xfrm>
            <a:off x="924674" y="5843236"/>
            <a:ext cx="5031223" cy="523220"/>
          </a:xfrm>
          <a:prstGeom prst="rect">
            <a:avLst/>
          </a:prstGeom>
          <a:noFill/>
        </p:spPr>
        <p:txBody>
          <a:bodyPr wrap="square">
            <a:spAutoFit/>
          </a:bodyPr>
          <a:lstStyle/>
          <a:p>
            <a:r>
              <a:rPr lang="en-GB" sz="1400" dirty="0">
                <a:solidFill>
                  <a:srgbClr val="007C9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www.gov.uk/government/publications/flu-immunisation-training-recommendations/flu-immunisation-training-recommendations</a:t>
            </a:r>
            <a:r>
              <a:rPr lang="en-GB" sz="1400" dirty="0">
                <a:solidFill>
                  <a:srgbClr val="007C91"/>
                </a:solidFill>
                <a:latin typeface="Calibri" panose="020F0502020204030204" pitchFamily="34" charset="0"/>
                <a:cs typeface="Calibri" panose="020F0502020204030204" pitchFamily="34" charset="0"/>
              </a:rPr>
              <a:t> </a:t>
            </a:r>
          </a:p>
        </p:txBody>
      </p:sp>
      <p:sp>
        <p:nvSpPr>
          <p:cNvPr id="14" name="TextBox 13">
            <a:extLst>
              <a:ext uri="{FF2B5EF4-FFF2-40B4-BE49-F238E27FC236}">
                <a16:creationId xmlns:a16="http://schemas.microsoft.com/office/drawing/2014/main" id="{D6751C8C-125F-FEAC-6031-5EF9BDA2B33C}"/>
              </a:ext>
            </a:extLst>
          </p:cNvPr>
          <p:cNvSpPr txBox="1"/>
          <p:nvPr/>
        </p:nvSpPr>
        <p:spPr>
          <a:xfrm>
            <a:off x="7804455" y="4725430"/>
            <a:ext cx="2421093" cy="338554"/>
          </a:xfrm>
          <a:prstGeom prst="rect">
            <a:avLst/>
          </a:prstGeom>
          <a:noFill/>
        </p:spPr>
        <p:txBody>
          <a:bodyPr wrap="square">
            <a:spAutoFit/>
          </a:bodyPr>
          <a:lstStyle/>
          <a:p>
            <a:r>
              <a:rPr lang="en-GB" sz="1600" dirty="0">
                <a:solidFill>
                  <a:srgbClr val="007C91"/>
                </a:solidFill>
                <a:latin typeface="Calibri" panose="020F0502020204030204" pitchFamily="34" charset="0"/>
                <a:cs typeface="Calibri" panose="020F0502020204030204" pitchFamily="34" charset="0"/>
                <a:hlinkClick r:id="rId3"/>
              </a:rPr>
              <a:t>Training slide set link</a:t>
            </a:r>
            <a:endParaRPr lang="en-GB" sz="1600" dirty="0">
              <a:solidFill>
                <a:srgbClr val="007C9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CDDC5B8-1B1F-BB7A-F5DA-5093B0AA3EEF}"/>
              </a:ext>
            </a:extLst>
          </p:cNvPr>
          <p:cNvPicPr>
            <a:picLocks noChangeAspect="1"/>
          </p:cNvPicPr>
          <p:nvPr/>
        </p:nvPicPr>
        <p:blipFill>
          <a:blip r:embed="rId4"/>
          <a:stretch>
            <a:fillRect/>
          </a:stretch>
        </p:blipFill>
        <p:spPr>
          <a:xfrm>
            <a:off x="762303" y="1184441"/>
            <a:ext cx="5031223" cy="4592818"/>
          </a:xfrm>
          <a:prstGeom prst="rect">
            <a:avLst/>
          </a:prstGeom>
        </p:spPr>
      </p:pic>
      <p:pic>
        <p:nvPicPr>
          <p:cNvPr id="4" name="Picture 3">
            <a:extLst>
              <a:ext uri="{FF2B5EF4-FFF2-40B4-BE49-F238E27FC236}">
                <a16:creationId xmlns:a16="http://schemas.microsoft.com/office/drawing/2014/main" id="{89203BDD-62FD-D515-8593-17D729465F43}"/>
              </a:ext>
            </a:extLst>
          </p:cNvPr>
          <p:cNvPicPr>
            <a:picLocks noChangeAspect="1"/>
          </p:cNvPicPr>
          <p:nvPr/>
        </p:nvPicPr>
        <p:blipFill>
          <a:blip r:embed="rId5"/>
          <a:stretch>
            <a:fillRect/>
          </a:stretch>
        </p:blipFill>
        <p:spPr>
          <a:xfrm>
            <a:off x="6142805" y="1184441"/>
            <a:ext cx="5744395" cy="3188237"/>
          </a:xfrm>
          <a:prstGeom prst="rect">
            <a:avLst/>
          </a:prstGeom>
        </p:spPr>
      </p:pic>
    </p:spTree>
    <p:extLst>
      <p:ext uri="{BB962C8B-B14F-4D97-AF65-F5344CB8AC3E}">
        <p14:creationId xmlns:p14="http://schemas.microsoft.com/office/powerpoint/2010/main" val="1657877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3F878DB-E66B-1A66-ED87-8B185B7E5022}"/>
              </a:ext>
            </a:extLst>
          </p:cNvPr>
          <p:cNvSpPr>
            <a:spLocks noGrp="1"/>
          </p:cNvSpPr>
          <p:nvPr>
            <p:ph type="sldNum" sz="quarter" idx="11"/>
          </p:nvPr>
        </p:nvSpPr>
        <p:spPr/>
        <p:txBody>
          <a:bodyPr/>
          <a:lstStyle/>
          <a:p>
            <a:fld id="{344369E4-5DE7-46E5-874E-4FD437973785}" type="slidenum">
              <a:rPr lang="en-GB" smtClean="0"/>
              <a:pPr/>
              <a:t>8</a:t>
            </a:fld>
            <a:endParaRPr lang="en-GB" sz="1400" dirty="0"/>
          </a:p>
        </p:txBody>
      </p:sp>
      <p:pic>
        <p:nvPicPr>
          <p:cNvPr id="8" name="Picture 7">
            <a:extLst>
              <a:ext uri="{FF2B5EF4-FFF2-40B4-BE49-F238E27FC236}">
                <a16:creationId xmlns:a16="http://schemas.microsoft.com/office/drawing/2014/main" id="{300CE6F2-C47D-160F-419D-AF9183042126}"/>
              </a:ext>
            </a:extLst>
          </p:cNvPr>
          <p:cNvPicPr>
            <a:picLocks noChangeAspect="1"/>
          </p:cNvPicPr>
          <p:nvPr/>
        </p:nvPicPr>
        <p:blipFill>
          <a:blip r:embed="rId2"/>
          <a:stretch>
            <a:fillRect/>
          </a:stretch>
        </p:blipFill>
        <p:spPr>
          <a:xfrm>
            <a:off x="3088096" y="933360"/>
            <a:ext cx="5798806" cy="5295317"/>
          </a:xfrm>
          <a:prstGeom prst="rect">
            <a:avLst/>
          </a:prstGeom>
        </p:spPr>
      </p:pic>
      <p:sp>
        <p:nvSpPr>
          <p:cNvPr id="9" name="TextBox 8">
            <a:extLst>
              <a:ext uri="{FF2B5EF4-FFF2-40B4-BE49-F238E27FC236}">
                <a16:creationId xmlns:a16="http://schemas.microsoft.com/office/drawing/2014/main" id="{26BBE569-2C9B-7767-10EB-3DE13E3E180A}"/>
              </a:ext>
            </a:extLst>
          </p:cNvPr>
          <p:cNvSpPr txBox="1"/>
          <p:nvPr/>
        </p:nvSpPr>
        <p:spPr>
          <a:xfrm>
            <a:off x="726961" y="379362"/>
            <a:ext cx="11160239" cy="553998"/>
          </a:xfrm>
          <a:prstGeom prst="rect">
            <a:avLst/>
          </a:prstGeom>
          <a:noFill/>
        </p:spPr>
        <p:txBody>
          <a:bodyPr wrap="square">
            <a:spAutoFit/>
          </a:bodyPr>
          <a:lstStyle/>
          <a:p>
            <a:r>
              <a:rPr lang="en-GB" sz="3000" dirty="0">
                <a:solidFill>
                  <a:srgbClr val="007C91"/>
                </a:solidFill>
                <a:latin typeface="Calibri" panose="020F0502020204030204" pitchFamily="34" charset="0"/>
                <a:cs typeface="Calibri" panose="020F0502020204030204" pitchFamily="34" charset="0"/>
              </a:rPr>
              <a:t>| Flu vaccination programme 2023 to 2024: e-learning programme</a:t>
            </a:r>
            <a:endParaRPr lang="en-GB" sz="3000" dirty="0">
              <a:solidFill>
                <a:srgbClr val="007C91"/>
              </a:solidFill>
            </a:endParaRPr>
          </a:p>
        </p:txBody>
      </p:sp>
      <p:sp>
        <p:nvSpPr>
          <p:cNvPr id="10" name="TextBox 9">
            <a:extLst>
              <a:ext uri="{FF2B5EF4-FFF2-40B4-BE49-F238E27FC236}">
                <a16:creationId xmlns:a16="http://schemas.microsoft.com/office/drawing/2014/main" id="{B764F571-17A6-F8C7-90EE-0A75C3C0B3D9}"/>
              </a:ext>
            </a:extLst>
          </p:cNvPr>
          <p:cNvSpPr txBox="1"/>
          <p:nvPr/>
        </p:nvSpPr>
        <p:spPr>
          <a:xfrm>
            <a:off x="3478560" y="6309361"/>
            <a:ext cx="5408342" cy="338554"/>
          </a:xfrm>
          <a:prstGeom prst="rect">
            <a:avLst/>
          </a:prstGeom>
          <a:noFill/>
        </p:spPr>
        <p:txBody>
          <a:bodyPr wrap="square">
            <a:spAutoFit/>
          </a:bodyPr>
          <a:lstStyle/>
          <a:p>
            <a:r>
              <a:rPr lang="en-GB" sz="1600" dirty="0">
                <a:solidFill>
                  <a:srgbClr val="007C9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www.e-lfh.org.uk/programmes/flu-immunisation/</a:t>
            </a:r>
            <a:r>
              <a:rPr lang="en-GB" sz="1600" dirty="0">
                <a:solidFill>
                  <a:srgbClr val="007C9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92451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373A-B01B-2170-C782-DB416C1AFF5D}"/>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Flu surveillance and vaccine uptake</a:t>
            </a:r>
          </a:p>
        </p:txBody>
      </p:sp>
      <p:sp>
        <p:nvSpPr>
          <p:cNvPr id="3" name="Content Placeholder 2">
            <a:extLst>
              <a:ext uri="{FF2B5EF4-FFF2-40B4-BE49-F238E27FC236}">
                <a16:creationId xmlns:a16="http://schemas.microsoft.com/office/drawing/2014/main" id="{4E4AAD1B-A1EB-9CB0-C794-BF5FDD1018B8}"/>
              </a:ext>
            </a:extLst>
          </p:cNvPr>
          <p:cNvSpPr>
            <a:spLocks noGrp="1"/>
          </p:cNvSpPr>
          <p:nvPr>
            <p:ph idx="1"/>
          </p:nvPr>
        </p:nvSpPr>
        <p:spPr/>
        <p:txBody>
          <a:bodyPr/>
          <a:lstStyle/>
          <a:p>
            <a:r>
              <a:rPr lang="en-GB" dirty="0">
                <a:latin typeface="Calibri" panose="020F0502020204030204" pitchFamily="34" charset="0"/>
                <a:cs typeface="Calibri" panose="020F0502020204030204" pitchFamily="34" charset="0"/>
              </a:rPr>
              <a:t>Flu surveillance reports: </a:t>
            </a:r>
            <a:r>
              <a:rPr lang="en-GB" dirty="0">
                <a:solidFill>
                  <a:srgbClr val="007C9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www.gov.uk/government/statistics/national-flu-and-covid-19-surveillance-reports-2023-to-2024-season</a:t>
            </a:r>
            <a:r>
              <a:rPr lang="en-GB" dirty="0">
                <a:solidFill>
                  <a:srgbClr val="007C91"/>
                </a:solidFill>
                <a:latin typeface="Calibri" panose="020F0502020204030204" pitchFamily="34" charset="0"/>
                <a:cs typeface="Calibri" panose="020F0502020204030204" pitchFamily="34" charset="0"/>
              </a:rPr>
              <a:t> </a:t>
            </a:r>
          </a:p>
          <a:p>
            <a:endParaRPr lang="en-GB" dirty="0">
              <a:highlight>
                <a:srgbClr val="FF00FF"/>
              </a:highlight>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Flu vaccine uptake data: </a:t>
            </a:r>
            <a:r>
              <a:rPr lang="en-GB" dirty="0">
                <a:solidFill>
                  <a:srgbClr val="007C9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www.gov.uk/government/collections/vaccine-uptake#seasonal-flu-vaccine-uptake:-figures</a:t>
            </a:r>
            <a:r>
              <a:rPr lang="en-GB" dirty="0">
                <a:solidFill>
                  <a:srgbClr val="007C91"/>
                </a:solidFill>
                <a:latin typeface="Calibri" panose="020F0502020204030204" pitchFamily="34" charset="0"/>
                <a:cs typeface="Calibri" panose="020F0502020204030204" pitchFamily="34" charset="0"/>
              </a:rPr>
              <a:t>  </a:t>
            </a:r>
          </a:p>
        </p:txBody>
      </p:sp>
      <p:sp>
        <p:nvSpPr>
          <p:cNvPr id="4" name="Footer Placeholder 3">
            <a:extLst>
              <a:ext uri="{FF2B5EF4-FFF2-40B4-BE49-F238E27FC236}">
                <a16:creationId xmlns:a16="http://schemas.microsoft.com/office/drawing/2014/main" id="{00B6FCC9-34BD-F703-E895-867615261FC5}"/>
              </a:ext>
            </a:extLst>
          </p:cNvPr>
          <p:cNvSpPr>
            <a:spLocks noGrp="1"/>
          </p:cNvSpPr>
          <p:nvPr>
            <p:ph type="ftr" sz="quarter" idx="10"/>
          </p:nvPr>
        </p:nvSpPr>
        <p:spPr/>
        <p:txBody>
          <a:bodyPr/>
          <a:lstStyle/>
          <a:p>
            <a:r>
              <a:rPr lang="en-GB" dirty="0"/>
              <a:t>Annual flu programme resources 2023/24</a:t>
            </a:r>
            <a:endParaRPr lang="en-GB" sz="1400" dirty="0"/>
          </a:p>
        </p:txBody>
      </p:sp>
      <p:sp>
        <p:nvSpPr>
          <p:cNvPr id="5" name="Slide Number Placeholder 4">
            <a:extLst>
              <a:ext uri="{FF2B5EF4-FFF2-40B4-BE49-F238E27FC236}">
                <a16:creationId xmlns:a16="http://schemas.microsoft.com/office/drawing/2014/main" id="{FEFED449-D74A-1BB0-3EBE-FA6D842804B3}"/>
              </a:ext>
            </a:extLst>
          </p:cNvPr>
          <p:cNvSpPr>
            <a:spLocks noGrp="1"/>
          </p:cNvSpPr>
          <p:nvPr>
            <p:ph type="sldNum" sz="quarter" idx="11"/>
          </p:nvPr>
        </p:nvSpPr>
        <p:spPr/>
        <p:txBody>
          <a:bodyPr/>
          <a:lstStyle/>
          <a:p>
            <a:fld id="{344369E4-5DE7-46E5-874E-4FD437973785}" type="slidenum">
              <a:rPr lang="en-GB" smtClean="0"/>
              <a:pPr/>
              <a:t>9</a:t>
            </a:fld>
            <a:endParaRPr lang="en-GB" sz="1400" dirty="0"/>
          </a:p>
        </p:txBody>
      </p:sp>
    </p:spTree>
    <p:extLst>
      <p:ext uri="{BB962C8B-B14F-4D97-AF65-F5344CB8AC3E}">
        <p14:creationId xmlns:p14="http://schemas.microsoft.com/office/powerpoint/2010/main" val="28646710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HSA Presentation template 2.pptx" id="{AC987136-E668-C94A-9F0A-33167354DF77}" vid="{89CCEBA0-C083-2443-886E-26186210CE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UKHSA Presentation template 2</Template>
  <TotalTime>8381</TotalTime>
  <Words>2220</Words>
  <Application>Microsoft Macintosh PowerPoint</Application>
  <PresentationFormat>Widescreen</PresentationFormat>
  <Paragraphs>285</Paragraphs>
  <Slides>33</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GDS Transport</vt:lpstr>
      <vt:lpstr>Office Theme</vt:lpstr>
      <vt:lpstr>Annual flu programme resources for healthcare professionals and the public     </vt:lpstr>
      <vt:lpstr>| Resources to support the flu programme</vt:lpstr>
      <vt:lpstr>All influenza vaccines marketed in the UK for the 2023 to 2024 season</vt:lpstr>
      <vt:lpstr>Tripartite annual flu letter 2023 to 2024</vt:lpstr>
      <vt:lpstr>| Green Book - Influenza: chapter 19 </vt:lpstr>
      <vt:lpstr>| Flu vaccination programme 2023 to 2024: information for healthcare practitioners </vt:lpstr>
      <vt:lpstr>PowerPoint Presentation</vt:lpstr>
      <vt:lpstr>PowerPoint Presentation</vt:lpstr>
      <vt:lpstr>Flu surveillance and vaccine uptake</vt:lpstr>
      <vt:lpstr>Timing of flu seasons</vt:lpstr>
      <vt:lpstr>Ordering copies of resources</vt:lpstr>
      <vt:lpstr>| Vaccine Landscape </vt:lpstr>
      <vt:lpstr>| Resources to support the children’s flu programme - HCP</vt:lpstr>
      <vt:lpstr>| Patient Group Directions (PGDs) and national protocol </vt:lpstr>
      <vt:lpstr>PowerPoint Presentation</vt:lpstr>
      <vt:lpstr>General Practice best practice guidance: Increasing flu immunisation uptake amongst pre-school children   </vt:lpstr>
      <vt:lpstr>| Pre-school resources  will be uploaded shortly   </vt:lpstr>
      <vt:lpstr>| Social care resources – will be available shortly </vt:lpstr>
      <vt:lpstr>| Resources to support the flu programme</vt:lpstr>
      <vt:lpstr>| Primary school resources       www.gov.uk/government/publications/flu-vaccination-in-schools </vt:lpstr>
      <vt:lpstr>| Primary school resources</vt:lpstr>
      <vt:lpstr>| Primary school resources</vt:lpstr>
      <vt:lpstr>| Secondary school resources</vt:lpstr>
      <vt:lpstr>| Secondary school resources  </vt:lpstr>
      <vt:lpstr>| Secondary school resources</vt:lpstr>
      <vt:lpstr>Briefing for secondary schools on adolescent vaccination programme</vt:lpstr>
      <vt:lpstr>| Flu vaccination consent form (combined form for nasal spray and injectable vaccine)</vt:lpstr>
      <vt:lpstr>| All eligible groups </vt:lpstr>
      <vt:lpstr>| Easy read for those with a learning disability</vt:lpstr>
      <vt:lpstr>Flu vaccination films for people with a learning disability and autistic people and their family or carers </vt:lpstr>
      <vt:lpstr>| Simple text resources for those with low literacy</vt:lpstr>
      <vt:lpstr>British Islamic Medical Association Flu Resources </vt:lpstr>
      <vt:lpstr>| Weblinks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Ministerial Briefing – Annual Flu Programme 2021/22</dc:title>
  <dc:creator>Rosie Whillock</dc:creator>
  <cp:lastModifiedBy>Leeds LMC Ltd</cp:lastModifiedBy>
  <cp:revision>300</cp:revision>
  <cp:lastPrinted>2021-08-09T14:01:33Z</cp:lastPrinted>
  <dcterms:created xsi:type="dcterms:W3CDTF">2021-10-18T15:04:11Z</dcterms:created>
  <dcterms:modified xsi:type="dcterms:W3CDTF">2023-09-19T13:53:11Z</dcterms:modified>
</cp:coreProperties>
</file>