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6" r:id="rId5"/>
  </p:sldMasterIdLst>
  <p:notesMasterIdLst>
    <p:notesMasterId r:id="rId7"/>
  </p:notesMasterIdLst>
  <p:sldIdLst>
    <p:sldId id="102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4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6DAFC-F6B2-4C72-92F7-531FF7ABFF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BA473-109C-4811-9C59-80B39E67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3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9F5B0-CF1B-45BD-A366-C3E45307AE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23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980728"/>
            <a:ext cx="10972800" cy="4133056"/>
          </a:xfrm>
          <a:prstGeom prst="rect">
            <a:avLst/>
          </a:prstGeom>
        </p:spPr>
        <p:txBody>
          <a:bodyPr/>
          <a:lstStyle>
            <a:lvl1pPr marL="457209" indent="-457209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Use this slide for text</a:t>
            </a:r>
          </a:p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4675"/>
            <a:ext cx="12192000" cy="237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3392" y="116633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heading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135893" y="5949281"/>
            <a:ext cx="7056107" cy="908720"/>
          </a:xfrm>
          <a:prstGeom prst="rect">
            <a:avLst/>
          </a:prstGeom>
          <a:solidFill>
            <a:srgbClr val="8BBEBB"/>
          </a:solidFill>
          <a:ln w="25400" cap="flat" cmpd="sng" algn="ctr">
            <a:solidFill>
              <a:srgbClr val="8BBEBB"/>
            </a:solidFill>
            <a:prstDash val="solid"/>
          </a:ln>
          <a:effectLst/>
        </p:spPr>
        <p:txBody>
          <a:bodyPr rtlCol="0" anchor="ctr"/>
          <a:lstStyle/>
          <a:p>
            <a:pPr algn="ctr" defTabSz="914418">
              <a:defRPr/>
            </a:pPr>
            <a:endParaRPr lang="en-GB" sz="1800" b="1" kern="0" dirty="0">
              <a:solidFill>
                <a:srgbClr val="4BACC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978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49281"/>
            <a:ext cx="12192000" cy="908720"/>
          </a:xfrm>
          <a:prstGeom prst="rect">
            <a:avLst/>
          </a:prstGeom>
          <a:solidFill>
            <a:srgbClr val="8BBEBB"/>
          </a:solidFill>
          <a:ln w="25400" cap="flat" cmpd="sng" algn="ctr">
            <a:solidFill>
              <a:srgbClr val="8BBEBB"/>
            </a:solidFill>
            <a:prstDash val="solid"/>
          </a:ln>
          <a:effectLst/>
        </p:spPr>
        <p:txBody>
          <a:bodyPr rtlCol="0" anchor="ctr"/>
          <a:lstStyle/>
          <a:p>
            <a:pPr algn="ctr" defTabSz="914418">
              <a:defRPr/>
            </a:pPr>
            <a:endParaRPr lang="en-GB" sz="1800" b="1" kern="0" dirty="0">
              <a:solidFill>
                <a:srgbClr val="4BACC6"/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624419" y="1268413"/>
            <a:ext cx="10943167" cy="4464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Use this slide for pictures, film or graphics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23392" y="116633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53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content">
  <p:cSld name="1_text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09600" y="980728"/>
            <a:ext cx="10972800" cy="4133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22049" marR="0" lvl="0" indent="-398603" algn="l" rtl="0">
              <a:lnSpc>
                <a:spcPct val="100000"/>
              </a:lnSpc>
              <a:spcBef>
                <a:spcPts val="591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sz="2954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44100" marR="0" lvl="1" indent="-375155" algn="l" rtl="0">
              <a:lnSpc>
                <a:spcPct val="100000"/>
              </a:lnSpc>
              <a:spcBef>
                <a:spcPts val="517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–"/>
              <a:defRPr sz="2585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66150" marR="0" lvl="2" indent="-351708" algn="l" rtl="0">
              <a:lnSpc>
                <a:spcPct val="100000"/>
              </a:lnSpc>
              <a:spcBef>
                <a:spcPts val="443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215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8199" marR="0" lvl="3" indent="-328261" algn="l" rtl="0">
              <a:lnSpc>
                <a:spcPct val="100000"/>
              </a:lnSpc>
              <a:spcBef>
                <a:spcPts val="369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–"/>
              <a:defRPr sz="1846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10249" marR="0" lvl="4" indent="-328261" algn="l" rtl="0">
              <a:lnSpc>
                <a:spcPct val="100000"/>
              </a:lnSpc>
              <a:spcBef>
                <a:spcPts val="369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»"/>
              <a:defRPr sz="1846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32299" marR="0" lvl="5" indent="-328261" algn="l" rtl="0">
              <a:lnSpc>
                <a:spcPct val="100000"/>
              </a:lnSpc>
              <a:spcBef>
                <a:spcPts val="36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54348" marR="0" lvl="6" indent="-328261" algn="l" rtl="0">
              <a:lnSpc>
                <a:spcPct val="100000"/>
              </a:lnSpc>
              <a:spcBef>
                <a:spcPts val="36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76398" marR="0" lvl="7" indent="-328261" algn="l" rtl="0">
              <a:lnSpc>
                <a:spcPct val="100000"/>
              </a:lnSpc>
              <a:spcBef>
                <a:spcPts val="36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98448" marR="0" lvl="8" indent="-328261" algn="l" rtl="0">
              <a:lnSpc>
                <a:spcPct val="100000"/>
              </a:lnSpc>
              <a:spcBef>
                <a:spcPts val="36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484688"/>
            <a:ext cx="12192000" cy="237332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23392" y="116633"/>
            <a:ext cx="109728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3692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6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6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6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6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6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6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6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6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5135893" y="5949281"/>
            <a:ext cx="7056107" cy="908720"/>
          </a:xfrm>
          <a:prstGeom prst="rect">
            <a:avLst/>
          </a:prstGeom>
          <a:solidFill>
            <a:srgbClr val="8BBEBB"/>
          </a:solidFill>
          <a:ln w="25400" cap="flat" cmpd="sng">
            <a:solidFill>
              <a:srgbClr val="8BBEB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42185" rIns="84392" bIns="42185" anchor="ctr" anchorCtr="0">
            <a:noAutofit/>
          </a:bodyPr>
          <a:lstStyle/>
          <a:p>
            <a:pPr algn="ctr" defTabSz="914418">
              <a:buClr>
                <a:srgbClr val="000000"/>
              </a:buClr>
              <a:buSzPts val="1800"/>
              <a:buFont typeface="Arial"/>
              <a:buNone/>
            </a:pPr>
            <a:endParaRPr sz="1662" b="1">
              <a:solidFill>
                <a:srgbClr val="4BAC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776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4" y="1798638"/>
            <a:ext cx="10316633" cy="431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95317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18"/>
            <a:fld id="{47C80EDF-04C0-43BD-A8D0-6983C3FBEDD4}" type="slidenum">
              <a:rPr lang="en-US" altLang="en-US" smtClean="0">
                <a:solidFill>
                  <a:prstClr val="black"/>
                </a:solidFill>
              </a:rPr>
              <a:pPr defTabSz="914418"/>
              <a:t>‹#›</a:t>
            </a:fld>
            <a:endParaRPr lang="en-US" altLang="en-US" sz="1292" dirty="0">
              <a:solidFill>
                <a:srgbClr val="6D2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4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601FD6-1387-4C4F-8A86-CAD2F6F4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1BD0-E6BD-43DC-9988-8A2AA92F0989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B19ED0-BC5F-4E4A-97D9-F20EF63B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2A246-24EF-4A10-ABAD-5406E7A2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B4A-48BB-46D9-A7A0-2DC72D154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980728"/>
            <a:ext cx="10972800" cy="4133056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Use this slide for text</a:t>
            </a:r>
          </a:p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4675"/>
            <a:ext cx="12192000" cy="237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heading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135893" y="5949281"/>
            <a:ext cx="7056107" cy="908720"/>
          </a:xfrm>
          <a:prstGeom prst="rect">
            <a:avLst/>
          </a:prstGeom>
          <a:solidFill>
            <a:srgbClr val="8BBEBB"/>
          </a:solidFill>
          <a:ln w="25400" cap="flat" cmpd="sng" algn="ctr">
            <a:solidFill>
              <a:srgbClr val="8BBEBB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GB" sz="1800" b="1" kern="0" dirty="0">
              <a:solidFill>
                <a:srgbClr val="4BACC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315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49281"/>
            <a:ext cx="12192000" cy="908720"/>
          </a:xfrm>
          <a:prstGeom prst="rect">
            <a:avLst/>
          </a:prstGeom>
          <a:solidFill>
            <a:srgbClr val="8BBEBB"/>
          </a:solidFill>
          <a:ln w="25400" cap="flat" cmpd="sng" algn="ctr">
            <a:solidFill>
              <a:srgbClr val="8BBEBB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GB" sz="1800" b="1" kern="0" dirty="0">
              <a:solidFill>
                <a:srgbClr val="4BACC6"/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624421" y="1268413"/>
            <a:ext cx="10943167" cy="4464051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Use this slide for pictures, film or graphics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78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E47C-C90F-4F67-B413-ED22B77BA4B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6BCB-4ACB-4D2D-841D-5A174CF7BEE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116633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10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18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13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7">
            <a:extLst>
              <a:ext uri="{FF2B5EF4-FFF2-40B4-BE49-F238E27FC236}">
                <a16:creationId xmlns:a16="http://schemas.microsoft.com/office/drawing/2014/main" id="{C9B9913B-95E2-467D-9FCA-7E092BDF2790}"/>
              </a:ext>
            </a:extLst>
          </p:cNvPr>
          <p:cNvSpPr txBox="1">
            <a:spLocks/>
          </p:cNvSpPr>
          <p:nvPr/>
        </p:nvSpPr>
        <p:spPr>
          <a:xfrm>
            <a:off x="1" y="37642"/>
            <a:ext cx="12191996" cy="86402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D4223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Leeds Health &amp; Care Committee of the West Yorkshire ICB &amp; Sub-committee S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D4223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tructure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D42233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9C04AF-F307-4CB0-81AF-3129778C4640}"/>
              </a:ext>
            </a:extLst>
          </p:cNvPr>
          <p:cNvGrpSpPr/>
          <p:nvPr/>
        </p:nvGrpSpPr>
        <p:grpSpPr>
          <a:xfrm>
            <a:off x="276447" y="470913"/>
            <a:ext cx="11578856" cy="6248864"/>
            <a:chOff x="276447" y="470913"/>
            <a:chExt cx="11578856" cy="624886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12F819A-8604-4412-8D3E-EBA31ECA7569}"/>
                </a:ext>
              </a:extLst>
            </p:cNvPr>
            <p:cNvCxnSpPr>
              <a:cxnSpLocks/>
              <a:stCxn id="14" idx="3"/>
              <a:endCxn id="15" idx="1"/>
            </p:cNvCxnSpPr>
            <p:nvPr/>
          </p:nvCxnSpPr>
          <p:spPr>
            <a:xfrm>
              <a:off x="3084048" y="4745625"/>
              <a:ext cx="5937972" cy="2109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6CEFFF7-B847-4849-BB4D-12BA4B693C72}"/>
                </a:ext>
              </a:extLst>
            </p:cNvPr>
            <p:cNvSpPr/>
            <p:nvPr/>
          </p:nvSpPr>
          <p:spPr>
            <a:xfrm>
              <a:off x="2298501" y="6323289"/>
              <a:ext cx="7566432" cy="30403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West Yorkshire Integrated Care Board (WY ICB)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BC96110-C303-4794-91E0-CA5764213065}"/>
                </a:ext>
              </a:extLst>
            </p:cNvPr>
            <p:cNvSpPr/>
            <p:nvPr/>
          </p:nvSpPr>
          <p:spPr>
            <a:xfrm>
              <a:off x="2319767" y="5552434"/>
              <a:ext cx="7555709" cy="3105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Leeds Health and Care Committee of the WY ICB</a:t>
              </a:r>
            </a:p>
          </p:txBody>
        </p:sp>
        <p:sp>
          <p:nvSpPr>
            <p:cNvPr id="9" name="Arrow: Up 8">
              <a:extLst>
                <a:ext uri="{FF2B5EF4-FFF2-40B4-BE49-F238E27FC236}">
                  <a16:creationId xmlns:a16="http://schemas.microsoft.com/office/drawing/2014/main" id="{196C818C-7788-4262-B7CA-079C3404CE1B}"/>
                </a:ext>
              </a:extLst>
            </p:cNvPr>
            <p:cNvSpPr/>
            <p:nvPr/>
          </p:nvSpPr>
          <p:spPr>
            <a:xfrm rot="10800000">
              <a:off x="6794942" y="5900513"/>
              <a:ext cx="436535" cy="397782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Arrow: Up 11">
              <a:extLst>
                <a:ext uri="{FF2B5EF4-FFF2-40B4-BE49-F238E27FC236}">
                  <a16:creationId xmlns:a16="http://schemas.microsoft.com/office/drawing/2014/main" id="{486CC052-1E49-4149-8842-0E0CF29CC271}"/>
                </a:ext>
              </a:extLst>
            </p:cNvPr>
            <p:cNvSpPr/>
            <p:nvPr/>
          </p:nvSpPr>
          <p:spPr>
            <a:xfrm>
              <a:off x="5016994" y="5878862"/>
              <a:ext cx="436535" cy="397781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03A941B-23FD-44F7-BCC0-24B7E8F82C0E}"/>
                </a:ext>
              </a:extLst>
            </p:cNvPr>
            <p:cNvSpPr txBox="1"/>
            <p:nvPr/>
          </p:nvSpPr>
          <p:spPr>
            <a:xfrm>
              <a:off x="3675894" y="5881592"/>
              <a:ext cx="137296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chemeClr val="accent3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WY ICB statutory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duties &amp; f</a:t>
              </a:r>
              <a:r>
                <a:rPr kumimoji="0" lang="en-GB" sz="11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unding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CD03836-056A-48CB-9C80-90AC5D693ED9}"/>
                </a:ext>
              </a:extLst>
            </p:cNvPr>
            <p:cNvSpPr txBox="1"/>
            <p:nvPr/>
          </p:nvSpPr>
          <p:spPr>
            <a:xfrm>
              <a:off x="7135243" y="5851921"/>
              <a:ext cx="1181666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Assurance to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WY ICB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CD095D0-60D1-4BFF-B32E-96A11BF44B5D}"/>
                </a:ext>
              </a:extLst>
            </p:cNvPr>
            <p:cNvSpPr/>
            <p:nvPr/>
          </p:nvSpPr>
          <p:spPr>
            <a:xfrm>
              <a:off x="4990110" y="4540814"/>
              <a:ext cx="2267821" cy="430887"/>
            </a:xfrm>
            <a:prstGeom prst="round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Quality &amp; People's Experiences Sub-Committee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C30823E-745B-415D-9E22-88406CA71A86}"/>
                </a:ext>
              </a:extLst>
            </p:cNvPr>
            <p:cNvSpPr/>
            <p:nvPr/>
          </p:nvSpPr>
          <p:spPr>
            <a:xfrm>
              <a:off x="816227" y="4530182"/>
              <a:ext cx="2267821" cy="430886"/>
            </a:xfrm>
            <a:prstGeom prst="round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Finance Sub-Committee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FF49F741-677E-4FEA-B25A-A4E0B7ACE1FC}"/>
                </a:ext>
              </a:extLst>
            </p:cNvPr>
            <p:cNvSpPr/>
            <p:nvPr/>
          </p:nvSpPr>
          <p:spPr>
            <a:xfrm>
              <a:off x="9022020" y="4551276"/>
              <a:ext cx="2267821" cy="430886"/>
            </a:xfrm>
            <a:prstGeom prst="round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Delivery Sub-Committee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25868B2-414F-412E-A2B0-0ED8CF47437E}"/>
                </a:ext>
              </a:extLst>
            </p:cNvPr>
            <p:cNvSpPr/>
            <p:nvPr/>
          </p:nvSpPr>
          <p:spPr>
            <a:xfrm>
              <a:off x="602912" y="4462436"/>
              <a:ext cx="10956083" cy="577371"/>
            </a:xfrm>
            <a:prstGeom prst="roundRect">
              <a:avLst>
                <a:gd name="adj" fmla="val 14510"/>
              </a:avLst>
            </a:prstGeom>
            <a:noFill/>
            <a:ln w="25400">
              <a:solidFill>
                <a:schemeClr val="accent3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Arrow: Up 20">
              <a:extLst>
                <a:ext uri="{FF2B5EF4-FFF2-40B4-BE49-F238E27FC236}">
                  <a16:creationId xmlns:a16="http://schemas.microsoft.com/office/drawing/2014/main" id="{A6E98C83-F23A-4246-8FFA-AF8B0329D2C2}"/>
                </a:ext>
              </a:extLst>
            </p:cNvPr>
            <p:cNvSpPr/>
            <p:nvPr/>
          </p:nvSpPr>
          <p:spPr>
            <a:xfrm rot="10800000">
              <a:off x="7452016" y="5080221"/>
              <a:ext cx="436535" cy="433502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Arrow: Up 21">
              <a:extLst>
                <a:ext uri="{FF2B5EF4-FFF2-40B4-BE49-F238E27FC236}">
                  <a16:creationId xmlns:a16="http://schemas.microsoft.com/office/drawing/2014/main" id="{7DAEFBDB-A44A-4648-A351-5B546074F427}"/>
                </a:ext>
              </a:extLst>
            </p:cNvPr>
            <p:cNvSpPr/>
            <p:nvPr/>
          </p:nvSpPr>
          <p:spPr>
            <a:xfrm>
              <a:off x="4383642" y="5056400"/>
              <a:ext cx="436535" cy="433501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370DC66-E18B-4B90-96C2-03F470613F1E}"/>
                </a:ext>
              </a:extLst>
            </p:cNvPr>
            <p:cNvSpPr txBox="1"/>
            <p:nvPr/>
          </p:nvSpPr>
          <p:spPr>
            <a:xfrm>
              <a:off x="2715719" y="5106564"/>
              <a:ext cx="1723869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chemeClr val="accent3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Delegation of Leeds Committee duties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D326E0-1CEC-4086-BD52-4A33562D209E}"/>
                </a:ext>
              </a:extLst>
            </p:cNvPr>
            <p:cNvSpPr txBox="1"/>
            <p:nvPr/>
          </p:nvSpPr>
          <p:spPr>
            <a:xfrm>
              <a:off x="7713092" y="5098589"/>
              <a:ext cx="1660896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Assurance to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Leeds Committee</a:t>
              </a: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61B1A9D5-FD39-4118-9E9C-E33A0A99FAC8}"/>
                </a:ext>
              </a:extLst>
            </p:cNvPr>
            <p:cNvSpPr/>
            <p:nvPr/>
          </p:nvSpPr>
          <p:spPr>
            <a:xfrm>
              <a:off x="1913268" y="887068"/>
              <a:ext cx="4340591" cy="29251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Leeds Health and Wellbeing Board</a:t>
              </a: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27C0A1CA-2EB4-4892-A501-8B73CFF2900C}"/>
                </a:ext>
              </a:extLst>
            </p:cNvPr>
            <p:cNvSpPr/>
            <p:nvPr/>
          </p:nvSpPr>
          <p:spPr>
            <a:xfrm>
              <a:off x="2468629" y="1722060"/>
              <a:ext cx="7576975" cy="298315"/>
            </a:xfrm>
            <a:prstGeom prst="round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Leeds Health and Care Partnership Executive Group (PEG)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C6A1E8B-4921-4565-8E7F-4DBDD6EB3E40}"/>
                </a:ext>
              </a:extLst>
            </p:cNvPr>
            <p:cNvSpPr txBox="1"/>
            <p:nvPr/>
          </p:nvSpPr>
          <p:spPr>
            <a:xfrm>
              <a:off x="7271185" y="1212900"/>
              <a:ext cx="2214641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chemeClr val="accent3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Assurance to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Health and Wellbeing Board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0A7A33D-30DC-4981-A3AB-BE4CF22F25AC}"/>
                </a:ext>
              </a:extLst>
            </p:cNvPr>
            <p:cNvSpPr txBox="1"/>
            <p:nvPr/>
          </p:nvSpPr>
          <p:spPr>
            <a:xfrm>
              <a:off x="2748617" y="1197445"/>
              <a:ext cx="258561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chemeClr val="accent3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Setting the strategic direction</a:t>
              </a:r>
            </a:p>
          </p:txBody>
        </p:sp>
        <p:sp>
          <p:nvSpPr>
            <p:cNvPr id="55" name="Hexagon 54">
              <a:extLst>
                <a:ext uri="{FF2B5EF4-FFF2-40B4-BE49-F238E27FC236}">
                  <a16:creationId xmlns:a16="http://schemas.microsoft.com/office/drawing/2014/main" id="{5F3E6C96-D868-49AF-B79C-1B41DE8D949C}"/>
                </a:ext>
              </a:extLst>
            </p:cNvPr>
            <p:cNvSpPr/>
            <p:nvPr/>
          </p:nvSpPr>
          <p:spPr>
            <a:xfrm>
              <a:off x="1489897" y="3559953"/>
              <a:ext cx="1056050" cy="474305"/>
            </a:xfrm>
            <a:prstGeom prst="hexagon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Maternity</a:t>
              </a:r>
            </a:p>
          </p:txBody>
        </p:sp>
        <p:sp>
          <p:nvSpPr>
            <p:cNvPr id="57" name="Hexagon 56">
              <a:extLst>
                <a:ext uri="{FF2B5EF4-FFF2-40B4-BE49-F238E27FC236}">
                  <a16:creationId xmlns:a16="http://schemas.microsoft.com/office/drawing/2014/main" id="{99CC02FD-A8C8-412F-8A5A-7EDD9EA84873}"/>
                </a:ext>
              </a:extLst>
            </p:cNvPr>
            <p:cNvSpPr/>
            <p:nvPr/>
          </p:nvSpPr>
          <p:spPr>
            <a:xfrm>
              <a:off x="2430936" y="3790744"/>
              <a:ext cx="1015243" cy="474306"/>
            </a:xfrm>
            <a:prstGeom prst="hexagon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Planned Care</a:t>
              </a:r>
            </a:p>
          </p:txBody>
        </p:sp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4782232B-1263-40B9-A40E-A1D851FEFA53}"/>
                </a:ext>
              </a:extLst>
            </p:cNvPr>
            <p:cNvSpPr/>
            <p:nvPr/>
          </p:nvSpPr>
          <p:spPr>
            <a:xfrm>
              <a:off x="3330860" y="3556589"/>
              <a:ext cx="1056050" cy="474305"/>
            </a:xfrm>
            <a:prstGeom prst="hexagon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Cancer</a:t>
              </a:r>
            </a:p>
          </p:txBody>
        </p:sp>
        <p:sp>
          <p:nvSpPr>
            <p:cNvPr id="59" name="Hexagon 58">
              <a:extLst>
                <a:ext uri="{FF2B5EF4-FFF2-40B4-BE49-F238E27FC236}">
                  <a16:creationId xmlns:a16="http://schemas.microsoft.com/office/drawing/2014/main" id="{CEB30A86-5162-4CB2-A144-D521161EF5E0}"/>
                </a:ext>
              </a:extLst>
            </p:cNvPr>
            <p:cNvSpPr/>
            <p:nvPr/>
          </p:nvSpPr>
          <p:spPr>
            <a:xfrm>
              <a:off x="4279856" y="3790744"/>
              <a:ext cx="1047434" cy="474305"/>
            </a:xfrm>
            <a:prstGeom prst="hexagon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Mental Health</a:t>
              </a:r>
            </a:p>
          </p:txBody>
        </p:sp>
        <p:sp>
          <p:nvSpPr>
            <p:cNvPr id="61" name="Hexagon 60">
              <a:extLst>
                <a:ext uri="{FF2B5EF4-FFF2-40B4-BE49-F238E27FC236}">
                  <a16:creationId xmlns:a16="http://schemas.microsoft.com/office/drawing/2014/main" id="{36670519-7DCD-41F0-BB6F-321CE6FDFCB4}"/>
                </a:ext>
              </a:extLst>
            </p:cNvPr>
            <p:cNvSpPr/>
            <p:nvPr/>
          </p:nvSpPr>
          <p:spPr>
            <a:xfrm>
              <a:off x="6136692" y="3812499"/>
              <a:ext cx="1047434" cy="474306"/>
            </a:xfrm>
            <a:prstGeom prst="hexagon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Same Day Response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0C0041FB-BB42-4362-BD5C-3EB6EFB46703}"/>
                </a:ext>
              </a:extLst>
            </p:cNvPr>
            <p:cNvSpPr/>
            <p:nvPr/>
          </p:nvSpPr>
          <p:spPr>
            <a:xfrm>
              <a:off x="6838940" y="2887927"/>
              <a:ext cx="1047434" cy="863809"/>
            </a:xfrm>
            <a:prstGeom prst="roundRect">
              <a:avLst>
                <a:gd name="adj" fmla="val 12114"/>
              </a:avLst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Enabler Boards: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Informatics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Workforce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Estates</a:t>
              </a: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E5D6C041-B6DB-402E-9B86-7BA2128A7706}"/>
                </a:ext>
              </a:extLst>
            </p:cNvPr>
            <p:cNvSpPr/>
            <p:nvPr/>
          </p:nvSpPr>
          <p:spPr>
            <a:xfrm>
              <a:off x="7967613" y="2877936"/>
              <a:ext cx="2269106" cy="863808"/>
            </a:xfrm>
            <a:prstGeom prst="roundRect">
              <a:avLst>
                <a:gd name="adj" fmla="val 8699"/>
              </a:avLst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Expert advisory groups: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Tackling Health Inequalities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Person Centred Care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Clinical &amp; Professional forums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27A9DBE-3DB5-429E-BB23-54F87FBB88BE}"/>
                </a:ext>
              </a:extLst>
            </p:cNvPr>
            <p:cNvSpPr/>
            <p:nvPr/>
          </p:nvSpPr>
          <p:spPr>
            <a:xfrm>
              <a:off x="276447" y="573206"/>
              <a:ext cx="11578856" cy="6146571"/>
            </a:xfrm>
            <a:prstGeom prst="roundRect">
              <a:avLst>
                <a:gd name="adj" fmla="val 2517"/>
              </a:avLst>
            </a:prstGeom>
            <a:noFill/>
            <a:ln w="38100">
              <a:solidFill>
                <a:schemeClr val="bg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B0766C13-5B5E-48F9-BA36-DE51E5C7D559}"/>
                </a:ext>
              </a:extLst>
            </p:cNvPr>
            <p:cNvSpPr/>
            <p:nvPr/>
          </p:nvSpPr>
          <p:spPr>
            <a:xfrm>
              <a:off x="446567" y="470913"/>
              <a:ext cx="11238614" cy="317346"/>
            </a:xfrm>
            <a:prstGeom prst="roundRect">
              <a:avLst/>
            </a:prstGeom>
            <a:solidFill>
              <a:schemeClr val="bg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Leeds health and care o</a:t>
              </a:r>
              <a:r>
                <a:rPr kumimoji="0" lang="en-GB" sz="11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rganisation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 working together with citizens, carers, academia and independent sector</a:t>
              </a:r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0A8E4CF4-F1B1-495E-A054-BBF56D23B014}"/>
                </a:ext>
              </a:extLst>
            </p:cNvPr>
            <p:cNvSpPr/>
            <p:nvPr/>
          </p:nvSpPr>
          <p:spPr>
            <a:xfrm>
              <a:off x="602912" y="2672373"/>
              <a:ext cx="10956082" cy="1684916"/>
            </a:xfrm>
            <a:prstGeom prst="roundRect">
              <a:avLst>
                <a:gd name="adj" fmla="val 7723"/>
              </a:avLst>
            </a:prstGeom>
            <a:noFill/>
            <a:ln w="25400">
              <a:solidFill>
                <a:schemeClr val="accent3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E5E3EEB9-3157-4C62-8796-387AF81FC2F1}"/>
                </a:ext>
              </a:extLst>
            </p:cNvPr>
            <p:cNvSpPr/>
            <p:nvPr/>
          </p:nvSpPr>
          <p:spPr>
            <a:xfrm>
              <a:off x="2489895" y="2533662"/>
              <a:ext cx="7545166" cy="281741"/>
            </a:xfrm>
            <a:prstGeom prst="roundRect">
              <a:avLst>
                <a:gd name="adj" fmla="val 17862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Healthy Leeds: Our Plan to Improve Health and Wellbeing in Leeds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85E3315-E679-4D6D-9716-DBCAACBD8704}"/>
                </a:ext>
              </a:extLst>
            </p:cNvPr>
            <p:cNvSpPr/>
            <p:nvPr/>
          </p:nvSpPr>
          <p:spPr>
            <a:xfrm>
              <a:off x="1913268" y="2901209"/>
              <a:ext cx="881313" cy="474433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Children's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D08319-CF7C-4C15-9761-E64F89620743}"/>
                </a:ext>
              </a:extLst>
            </p:cNvPr>
            <p:cNvSpPr/>
            <p:nvPr/>
          </p:nvSpPr>
          <p:spPr>
            <a:xfrm>
              <a:off x="2794581" y="2901208"/>
              <a:ext cx="881313" cy="474433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Healthy Adults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4277EBA-4E42-4496-9814-90E2AD3BE1DA}"/>
                </a:ext>
              </a:extLst>
            </p:cNvPr>
            <p:cNvSpPr/>
            <p:nvPr/>
          </p:nvSpPr>
          <p:spPr>
            <a:xfrm>
              <a:off x="3675894" y="2901207"/>
              <a:ext cx="881313" cy="474433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Long Term Conditions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4598FA6-73D2-4BEF-9900-C8D024DF5927}"/>
                </a:ext>
              </a:extLst>
            </p:cNvPr>
            <p:cNvSpPr/>
            <p:nvPr/>
          </p:nvSpPr>
          <p:spPr>
            <a:xfrm>
              <a:off x="4557207" y="2901208"/>
              <a:ext cx="881313" cy="474305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Frailty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CDA24A2-B899-48DB-9558-6B602A4B322A}"/>
                </a:ext>
              </a:extLst>
            </p:cNvPr>
            <p:cNvSpPr/>
            <p:nvPr/>
          </p:nvSpPr>
          <p:spPr>
            <a:xfrm>
              <a:off x="5438520" y="2901207"/>
              <a:ext cx="881313" cy="47430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End of Life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9F73F26-1110-4E3B-AF6E-4584C9BC9FB5}"/>
                </a:ext>
              </a:extLst>
            </p:cNvPr>
            <p:cNvSpPr/>
            <p:nvPr/>
          </p:nvSpPr>
          <p:spPr>
            <a:xfrm>
              <a:off x="1031955" y="2901122"/>
              <a:ext cx="881313" cy="474305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Population Boards</a:t>
              </a:r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D8D49E78-4482-4640-8D16-53DBEDA1E226}"/>
                </a:ext>
              </a:extLst>
            </p:cNvPr>
            <p:cNvSpPr/>
            <p:nvPr/>
          </p:nvSpPr>
          <p:spPr>
            <a:xfrm>
              <a:off x="10309590" y="2875518"/>
              <a:ext cx="1152872" cy="863809"/>
            </a:xfrm>
            <a:prstGeom prst="roundRect">
              <a:avLst>
                <a:gd name="adj" fmla="val 7561"/>
              </a:avLst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Local care Partnerships</a:t>
              </a:r>
            </a:p>
          </p:txBody>
        </p:sp>
        <p:sp>
          <p:nvSpPr>
            <p:cNvPr id="99" name="Hexagon 98">
              <a:extLst>
                <a:ext uri="{FF2B5EF4-FFF2-40B4-BE49-F238E27FC236}">
                  <a16:creationId xmlns:a16="http://schemas.microsoft.com/office/drawing/2014/main" id="{F38FAA09-98A7-435C-B549-0161E5ACD6E1}"/>
                </a:ext>
              </a:extLst>
            </p:cNvPr>
            <p:cNvSpPr/>
            <p:nvPr/>
          </p:nvSpPr>
          <p:spPr>
            <a:xfrm>
              <a:off x="770901" y="3794995"/>
              <a:ext cx="825874" cy="474305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Care Boards</a:t>
              </a: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A0A00566-1554-44CE-A244-2693561C8EFF}"/>
                </a:ext>
              </a:extLst>
            </p:cNvPr>
            <p:cNvSpPr/>
            <p:nvPr/>
          </p:nvSpPr>
          <p:spPr>
            <a:xfrm>
              <a:off x="6253859" y="881351"/>
              <a:ext cx="4382609" cy="30696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Leeds Health and Wellbeing Strategy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04F6FE5-AD71-4A98-B796-7B40629FDDDF}"/>
                </a:ext>
              </a:extLst>
            </p:cNvPr>
            <p:cNvSpPr txBox="1"/>
            <p:nvPr/>
          </p:nvSpPr>
          <p:spPr>
            <a:xfrm>
              <a:off x="6472125" y="2148230"/>
              <a:ext cx="221464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chemeClr val="accent3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Assurance to PEG</a:t>
              </a:r>
            </a:p>
          </p:txBody>
        </p:sp>
        <p:sp>
          <p:nvSpPr>
            <p:cNvPr id="47" name="Arrow: Up 46">
              <a:extLst>
                <a:ext uri="{FF2B5EF4-FFF2-40B4-BE49-F238E27FC236}">
                  <a16:creationId xmlns:a16="http://schemas.microsoft.com/office/drawing/2014/main" id="{4AC8B8BB-92E1-45FE-9CAE-85E7CCCB5E7D}"/>
                </a:ext>
              </a:extLst>
            </p:cNvPr>
            <p:cNvSpPr/>
            <p:nvPr/>
          </p:nvSpPr>
          <p:spPr>
            <a:xfrm>
              <a:off x="6035591" y="1230763"/>
              <a:ext cx="436535" cy="433501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Arrow: Up 47">
              <a:extLst>
                <a:ext uri="{FF2B5EF4-FFF2-40B4-BE49-F238E27FC236}">
                  <a16:creationId xmlns:a16="http://schemas.microsoft.com/office/drawing/2014/main" id="{C4811E5C-4018-44A9-8FB0-3F675B957B98}"/>
                </a:ext>
              </a:extLst>
            </p:cNvPr>
            <p:cNvSpPr/>
            <p:nvPr/>
          </p:nvSpPr>
          <p:spPr>
            <a:xfrm>
              <a:off x="6035590" y="2051029"/>
              <a:ext cx="436535" cy="433501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597A0D9F-F0F1-478D-83ED-E36DE14DB00D}"/>
                </a:ext>
              </a:extLst>
            </p:cNvPr>
            <p:cNvSpPr/>
            <p:nvPr/>
          </p:nvSpPr>
          <p:spPr>
            <a:xfrm>
              <a:off x="10915324" y="6308355"/>
              <a:ext cx="847299" cy="318969"/>
            </a:xfrm>
            <a:prstGeom prst="roundRect">
              <a:avLst>
                <a:gd name="adj" fmla="val 34399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86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DRAFT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86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V3, 9/6/22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99600B78-644F-41F3-ACD2-49D51E946778}"/>
                </a:ext>
              </a:extLst>
            </p:cNvPr>
            <p:cNvSpPr/>
            <p:nvPr/>
          </p:nvSpPr>
          <p:spPr>
            <a:xfrm>
              <a:off x="10819658" y="891647"/>
              <a:ext cx="847299" cy="287934"/>
            </a:xfrm>
            <a:prstGeom prst="roundRect">
              <a:avLst/>
            </a:prstGeom>
            <a:noFill/>
            <a:ln w="25400"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Scrutiny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554D82D-C9B6-4A58-9E51-EEF2280C6D24}"/>
                </a:ext>
              </a:extLst>
            </p:cNvPr>
            <p:cNvGrpSpPr/>
            <p:nvPr/>
          </p:nvGrpSpPr>
          <p:grpSpPr>
            <a:xfrm>
              <a:off x="5206428" y="3544790"/>
              <a:ext cx="1056050" cy="487291"/>
              <a:chOff x="5206428" y="3515294"/>
              <a:chExt cx="1056050" cy="487291"/>
            </a:xfrm>
          </p:grpSpPr>
          <p:sp>
            <p:nvSpPr>
              <p:cNvPr id="60" name="Hexagon 59">
                <a:extLst>
                  <a:ext uri="{FF2B5EF4-FFF2-40B4-BE49-F238E27FC236}">
                    <a16:creationId xmlns:a16="http://schemas.microsoft.com/office/drawing/2014/main" id="{30006419-FB0B-4924-9BD4-B93A922CC70C}"/>
                  </a:ext>
                </a:extLst>
              </p:cNvPr>
              <p:cNvSpPr/>
              <p:nvPr/>
            </p:nvSpPr>
            <p:spPr>
              <a:xfrm>
                <a:off x="5206428" y="3515294"/>
                <a:ext cx="1056050" cy="487291"/>
              </a:xfrm>
              <a:prstGeom prst="hexagon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B5B77E-B040-4AAA-ABEF-F49E4313743F}"/>
                  </a:ext>
                </a:extLst>
              </p:cNvPr>
              <p:cNvSpPr txBox="1"/>
              <p:nvPr/>
            </p:nvSpPr>
            <p:spPr>
              <a:xfrm>
                <a:off x="5264411" y="3539733"/>
                <a:ext cx="9181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en-GB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Learning </a:t>
                </a:r>
              </a:p>
              <a:p>
                <a:pPr algn="ctr"/>
                <a:r>
                  <a:rPr kumimoji="0" lang="en-GB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Disability &amp; Neurodiversity</a:t>
                </a:r>
              </a:p>
            </p:txBody>
          </p:sp>
        </p:grp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68CEAE87-05D8-47D8-A7E7-781D7F971AF1}"/>
                </a:ext>
              </a:extLst>
            </p:cNvPr>
            <p:cNvSpPr/>
            <p:nvPr/>
          </p:nvSpPr>
          <p:spPr>
            <a:xfrm>
              <a:off x="7964129" y="3856154"/>
              <a:ext cx="2284829" cy="414446"/>
            </a:xfrm>
            <a:prstGeom prst="round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Clinical Executive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2665869"/>
      </p:ext>
    </p:extLst>
  </p:cSld>
  <p:clrMapOvr>
    <a:masterClrMapping/>
  </p:clrMapOvr>
</p:sld>
</file>

<file path=ppt/theme/theme1.xml><?xml version="1.0" encoding="utf-8"?>
<a:theme xmlns:a="http://schemas.openxmlformats.org/drawingml/2006/main" name="25_Content">
  <a:themeElements>
    <a:clrScheme name="Health and Wellbeing Board">
      <a:dk1>
        <a:sysClr val="windowText" lastClr="000000"/>
      </a:dk1>
      <a:lt1>
        <a:sysClr val="window" lastClr="FFFFFF"/>
      </a:lt1>
      <a:dk2>
        <a:srgbClr val="D42233"/>
      </a:dk2>
      <a:lt2>
        <a:srgbClr val="F79628"/>
      </a:lt2>
      <a:accent1>
        <a:srgbClr val="8BBEBB"/>
      </a:accent1>
      <a:accent2>
        <a:srgbClr val="C8B803"/>
      </a:accent2>
      <a:accent3>
        <a:srgbClr val="595959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ic health and wellbeing presentation template.potx" id="{3A15A59E-FC83-40A8-B2C7-1D192B2F305C}" vid="{77AA5E6B-507D-404A-B581-498E55D0C2BB}"/>
    </a:ext>
  </a:extLst>
</a:theme>
</file>

<file path=ppt/theme/theme2.xml><?xml version="1.0" encoding="utf-8"?>
<a:theme xmlns:a="http://schemas.openxmlformats.org/drawingml/2006/main" name="1_Content">
  <a:themeElements>
    <a:clrScheme name="Health and Wellbeing Board">
      <a:dk1>
        <a:sysClr val="windowText" lastClr="000000"/>
      </a:dk1>
      <a:lt1>
        <a:sysClr val="window" lastClr="FFFFFF"/>
      </a:lt1>
      <a:dk2>
        <a:srgbClr val="D42233"/>
      </a:dk2>
      <a:lt2>
        <a:srgbClr val="F79628"/>
      </a:lt2>
      <a:accent1>
        <a:srgbClr val="8BBEBB"/>
      </a:accent1>
      <a:accent2>
        <a:srgbClr val="C8B803"/>
      </a:accent2>
      <a:accent3>
        <a:srgbClr val="595959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85414BBFF9AB47A975A9DF6506BB64" ma:contentTypeVersion="12" ma:contentTypeDescription="Create a new document." ma:contentTypeScope="" ma:versionID="07eac7b80608c4b4f61abebb1e82848a">
  <xsd:schema xmlns:xsd="http://www.w3.org/2001/XMLSchema" xmlns:xs="http://www.w3.org/2001/XMLSchema" xmlns:p="http://schemas.microsoft.com/office/2006/metadata/properties" xmlns:ns2="20fc9923-c3ad-4d55-ab9d-e2c0fb85b681" xmlns:ns3="ac5c2849-74a1-46d7-ad44-587ab7d0a8b9" targetNamespace="http://schemas.microsoft.com/office/2006/metadata/properties" ma:root="true" ma:fieldsID="d095962898704d871c341aa864b08ee9" ns2:_="" ns3:_="">
    <xsd:import namespace="20fc9923-c3ad-4d55-ab9d-e2c0fb85b681"/>
    <xsd:import namespace="ac5c2849-74a1-46d7-ad44-587ab7d0a8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fc9923-c3ad-4d55-ab9d-e2c0fb85b6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c2849-74a1-46d7-ad44-587ab7d0a8b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F1050F-D6EF-4C9F-BDB6-79222ACED8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fc9923-c3ad-4d55-ab9d-e2c0fb85b681"/>
    <ds:schemaRef ds:uri="ac5c2849-74a1-46d7-ad44-587ab7d0a8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F36B87-F331-48C3-9C18-67ED94DB651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54CC0C7-A5AA-4155-B5CE-AA2239953D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179</Words>
  <Application>Microsoft Macintosh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25_Content</vt:lpstr>
      <vt:lpstr>1_Content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Khela, Manraj</dc:creator>
  <cp:lastModifiedBy>Leeds LMC Ltd</cp:lastModifiedBy>
  <cp:revision>5</cp:revision>
  <cp:lastPrinted>2022-07-05T08:29:11Z</cp:lastPrinted>
  <dcterms:created xsi:type="dcterms:W3CDTF">2022-06-09T15:26:23Z</dcterms:created>
  <dcterms:modified xsi:type="dcterms:W3CDTF">2022-07-05T09:05:46Z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0x010100C585414BBFF9AB47A975A9DF6506BB64</vt:lpwstr>
  </property>
</Properties>
</file>