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57" r:id="rId3"/>
    <p:sldId id="262" r:id="rId4"/>
    <p:sldId id="263" r:id="rId5"/>
    <p:sldId id="265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5368" autoAdjust="0"/>
    <p:restoredTop sz="96327"/>
  </p:normalViewPr>
  <p:slideViewPr>
    <p:cSldViewPr snapToGrid="0" snapToObjects="1">
      <p:cViewPr varScale="1">
        <p:scale>
          <a:sx n="67" d="100"/>
          <a:sy n="67" d="100"/>
        </p:scale>
        <p:origin x="10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ATHER, Joanne (NHS WEST YORKSHIRE ICB - 15F)" userId="9966d61f-259a-491d-a7ad-f955dd2ccc80" providerId="ADAL" clId="{F436EE2A-DA1F-47EE-862E-E0AE1A21BB0F}"/>
    <pc:docChg chg="delSld">
      <pc:chgData name="LEATHER, Joanne (NHS WEST YORKSHIRE ICB - 15F)" userId="9966d61f-259a-491d-a7ad-f955dd2ccc80" providerId="ADAL" clId="{F436EE2A-DA1F-47EE-862E-E0AE1A21BB0F}" dt="2023-07-06T08:08:45.249" v="0" actId="2696"/>
      <pc:docMkLst>
        <pc:docMk/>
      </pc:docMkLst>
      <pc:sldChg chg="del">
        <pc:chgData name="LEATHER, Joanne (NHS WEST YORKSHIRE ICB - 15F)" userId="9966d61f-259a-491d-a7ad-f955dd2ccc80" providerId="ADAL" clId="{F436EE2A-DA1F-47EE-862E-E0AE1A21BB0F}" dt="2023-07-06T08:08:45.249" v="0" actId="2696"/>
        <pc:sldMkLst>
          <pc:docMk/>
          <pc:sldMk cId="2593858963" sldId="26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BEE3376-7AED-370E-5575-D3F2DA830C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12DCE1B-FAE1-3F74-BCB7-998F778379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632" y="3153844"/>
            <a:ext cx="5233020" cy="2074139"/>
          </a:xfrm>
        </p:spPr>
        <p:txBody>
          <a:bodyPr>
            <a:noAutofit/>
          </a:bodyPr>
          <a:lstStyle>
            <a:lvl1pPr>
              <a:defRPr sz="55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West Yorkshire Integrated Care Board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044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56E5F83-F0F4-4A9E-7753-E3DD56EADF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3264" y="76812"/>
            <a:ext cx="10005472" cy="670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89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2100181-83E6-E227-C7C0-CC6BDB0A08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72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01AC7202-A3CA-053A-634D-97FC7F6425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93" y="758883"/>
            <a:ext cx="11811813" cy="534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08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F660843-3BD7-4EAE-4859-CE642D1DE9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7592" y="104361"/>
            <a:ext cx="8976815" cy="664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02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5F376987-2BB3-330C-7EDD-11B9E147EA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21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9923A945-2E90-DB94-81BB-3665C436DF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54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0FCE2000-A5E7-14A9-F247-4838D38D5B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92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18E8B8F0-648A-98AB-4182-79703CBB86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9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6F9BF01-DB30-1D0F-BEFC-09CBE56A5C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747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3DFC799-9DD1-98E8-DCF0-AAEA061C73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62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89A762F-DD37-89D0-A9A7-B69BAAE9AE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FC3F0-7439-9C1A-D566-2CED21D5C7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38130" y="742813"/>
            <a:ext cx="7772399" cy="509518"/>
          </a:xfrm>
        </p:spPr>
        <p:txBody>
          <a:bodyPr>
            <a:norm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title here…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350A9-0111-7B00-633E-6B5A8B90714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938130" y="1825625"/>
            <a:ext cx="7772399" cy="369059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copy here…</a:t>
            </a:r>
          </a:p>
        </p:txBody>
      </p:sp>
    </p:spTree>
    <p:extLst>
      <p:ext uri="{BB962C8B-B14F-4D97-AF65-F5344CB8AC3E}">
        <p14:creationId xmlns:p14="http://schemas.microsoft.com/office/powerpoint/2010/main" val="11860694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9F04955-1614-7736-62F4-C4CD7B6245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73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Word, letter&#10;&#10;Description automatically generated">
            <a:extLst>
              <a:ext uri="{FF2B5EF4-FFF2-40B4-BE49-F238E27FC236}">
                <a16:creationId xmlns:a16="http://schemas.microsoft.com/office/drawing/2014/main" id="{5E4611A2-250D-299B-99FB-C0AB5FEB8F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498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B439410-391C-BC29-A74D-1561A6CBB9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366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140E9E8-AACD-1619-8320-4955ED977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419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3F0006C2-929E-DAFB-BEC5-BC06F442D8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401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707E836-875B-E6CE-F21C-F34E33B63B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505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B6335688-7700-C818-619D-CED094F96C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644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BAC2E3D-546A-14B6-6F15-ECE9CDEF59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126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4357FB3-CBF8-12F6-6E80-C2F83DF3FB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1791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6E40D464-0C8C-12C9-B575-F0B85CDBAE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31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DA93B22-E82E-AB3A-21C0-79A82226B6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FC3F0-7439-9C1A-D566-2CED21D5C7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8" y="555280"/>
            <a:ext cx="4999381" cy="509518"/>
          </a:xfrm>
        </p:spPr>
        <p:txBody>
          <a:bodyPr>
            <a:norm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title here…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350A9-0111-7B00-633E-6B5A8B90714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199" y="1620078"/>
            <a:ext cx="4999381" cy="3982211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copy here…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7C6608-1814-BA3D-3DB5-EB58C06F0DA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54420" y="1620078"/>
            <a:ext cx="4999381" cy="398221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Body copy here…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8754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D0991CB0-2EAC-98E2-6749-27C1793937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7723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6D7334E-E689-4406-E8F0-C1049E2644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143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133EAAB-82C6-5B46-E8F5-77C2629F88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64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36F2B2EF-6AF4-A8A3-1035-906E0B9F1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2038" y="410790"/>
            <a:ext cx="9727923" cy="603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97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2ECAA68-50C8-F3C8-40BD-F9AEFB462B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494" y="0"/>
            <a:ext cx="83290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98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map&#10;&#10;Description automatically generated">
            <a:extLst>
              <a:ext uri="{FF2B5EF4-FFF2-40B4-BE49-F238E27FC236}">
                <a16:creationId xmlns:a16="http://schemas.microsoft.com/office/drawing/2014/main" id="{CD8D9065-800F-776F-DA51-C6A475DF9E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197" y="0"/>
            <a:ext cx="9699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29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E1AB9184-019D-6C76-EB0C-65DD71144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915" y="576670"/>
            <a:ext cx="10664169" cy="570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95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20F0DD9-E87D-4226-1505-690A6A0771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017" y="0"/>
            <a:ext cx="11521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19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E971FFAA-6098-0CCB-E58F-66B7BD533C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5624" y="59634"/>
            <a:ext cx="9700752" cy="668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59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9CFF22-A77A-E853-656D-293590EEE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969D1-DA8D-3E36-3DF2-0E5CAA780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2BD8F-3FDE-1E31-B237-FC11FB9F6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7F085-EB6C-ED48-9EC3-90975DC0E4D1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62A32-43B1-28C0-14E7-C4762229F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D1BBE-A87D-8464-5778-B04022B348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3EA10-84F1-8C4D-AA45-969C079B1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198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6" r:id="rId14"/>
    <p:sldLayoutId id="2147483665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73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  <p:sldLayoutId id="2147483681" r:id="rId30"/>
    <p:sldLayoutId id="2147483682" r:id="rId31"/>
    <p:sldLayoutId id="2147483683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BAE14-C028-A450-599D-0259349AC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Clinical and Professional forum feedback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D8A8D-00E9-C072-C8AC-DE5C21B94E4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1A - Technology in clinical systems</a:t>
            </a:r>
          </a:p>
          <a:p>
            <a:r>
              <a:rPr lang="en-GB" dirty="0"/>
              <a:t>1B - Technology supporting patients</a:t>
            </a:r>
          </a:p>
          <a:p>
            <a:r>
              <a:rPr lang="en-GB" dirty="0"/>
              <a:t>2A - Technology supporting innovation</a:t>
            </a:r>
          </a:p>
          <a:p>
            <a:r>
              <a:rPr lang="en-GB" dirty="0"/>
              <a:t>2B - Information for planning - better use of data</a:t>
            </a:r>
          </a:p>
        </p:txBody>
      </p:sp>
    </p:spTree>
    <p:extLst>
      <p:ext uri="{BB962C8B-B14F-4D97-AF65-F5344CB8AC3E}">
        <p14:creationId xmlns:p14="http://schemas.microsoft.com/office/powerpoint/2010/main" val="4102330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12A9C-D070-0E00-B7CE-958E07A6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346" y="348531"/>
            <a:ext cx="7772399" cy="509518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dirty="0"/>
              <a:t>1A - Technology in clinical systems – Common themes</a:t>
            </a:r>
            <a:br>
              <a:rPr lang="en-GB" dirty="0"/>
            </a:br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1171219-1AA5-91EA-6F03-789008C265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257257"/>
              </p:ext>
            </p:extLst>
          </p:nvPr>
        </p:nvGraphicFramePr>
        <p:xfrm>
          <a:off x="2138044" y="1402556"/>
          <a:ext cx="9158606" cy="4099567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3052530">
                  <a:extLst>
                    <a:ext uri="{9D8B030D-6E8A-4147-A177-3AD203B41FA5}">
                      <a16:colId xmlns:a16="http://schemas.microsoft.com/office/drawing/2014/main" val="1419825147"/>
                    </a:ext>
                  </a:extLst>
                </a:gridCol>
                <a:gridCol w="3052530">
                  <a:extLst>
                    <a:ext uri="{9D8B030D-6E8A-4147-A177-3AD203B41FA5}">
                      <a16:colId xmlns:a16="http://schemas.microsoft.com/office/drawing/2014/main" val="465478238"/>
                    </a:ext>
                  </a:extLst>
                </a:gridCol>
                <a:gridCol w="3053546">
                  <a:extLst>
                    <a:ext uri="{9D8B030D-6E8A-4147-A177-3AD203B41FA5}">
                      <a16:colId xmlns:a16="http://schemas.microsoft.com/office/drawing/2014/main" val="1529888320"/>
                    </a:ext>
                  </a:extLst>
                </a:gridCol>
              </a:tblGrid>
              <a:tr h="4116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effectLst/>
                        </a:rPr>
                        <a:t>What works well?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effectLst/>
                        </a:rPr>
                        <a:t>What are the frustrations and what could be better?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effectLst/>
                        </a:rPr>
                        <a:t>What are the opportunities?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3481859"/>
                  </a:ext>
                </a:extLst>
              </a:tr>
              <a:tr h="3653098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>
                          <a:effectLst/>
                        </a:rPr>
                        <a:t>DART Forms developed by Rob Eastham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>
                          <a:effectLst/>
                        </a:rPr>
                        <a:t>NHS App – patients see their data, can use it communicate e.g. D/deaf community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0">
                          <a:effectLst/>
                        </a:rPr>
                        <a:t> </a:t>
                      </a:r>
                      <a:endParaRPr lang="en-GB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</a:rPr>
                        <a:t>Duplication (in digital work and on patient systems)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</a:rPr>
                        <a:t>Systems not sharing data e.g. S1 and EMIS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</a:rPr>
                        <a:t>Work focused on S1 and not EMIS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</a:rPr>
                        <a:t>Drowning in data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0" dirty="0">
                          <a:effectLst/>
                        </a:rPr>
                        <a:t> </a:t>
                      </a:r>
                      <a:endParaRPr lang="en-GB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</a:rPr>
                        <a:t>Share best practice and join up workstreams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</a:rPr>
                        <a:t>AI and automation e.g. for letters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</a:rPr>
                        <a:t>Work collaboratively to agree alert system on S1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 dirty="0" err="1">
                          <a:effectLst/>
                        </a:rPr>
                        <a:t>Ardens</a:t>
                      </a:r>
                      <a:r>
                        <a:rPr lang="en-GB" sz="1400" b="0" dirty="0">
                          <a:effectLst/>
                        </a:rPr>
                        <a:t> system -  audits data and rationalises alerts to manage them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</a:rPr>
                        <a:t>Increase staff digital literacy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</a:rPr>
                        <a:t>Increase access to e-prescribing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0" dirty="0">
                          <a:effectLst/>
                        </a:rPr>
                        <a:t> </a:t>
                      </a:r>
                      <a:endParaRPr lang="en-GB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19152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8975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42BB7-EAEF-1FE7-4510-08DA75113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346" y="113639"/>
            <a:ext cx="7772399" cy="509518"/>
          </a:xfrm>
        </p:spPr>
        <p:txBody>
          <a:bodyPr>
            <a:noAutofit/>
          </a:bodyPr>
          <a:lstStyle/>
          <a:p>
            <a:br>
              <a:rPr lang="en-GB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GB" sz="3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1B - Technology supporting patients – Common themes</a:t>
            </a:r>
            <a:endParaRPr lang="en-GB" sz="54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7B86487-36F7-D191-A04F-29218EBB43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214000"/>
              </p:ext>
            </p:extLst>
          </p:nvPr>
        </p:nvGraphicFramePr>
        <p:xfrm>
          <a:off x="2238375" y="1571625"/>
          <a:ext cx="9115425" cy="4129821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3038138">
                  <a:extLst>
                    <a:ext uri="{9D8B030D-6E8A-4147-A177-3AD203B41FA5}">
                      <a16:colId xmlns:a16="http://schemas.microsoft.com/office/drawing/2014/main" val="1318457324"/>
                    </a:ext>
                  </a:extLst>
                </a:gridCol>
                <a:gridCol w="3038138">
                  <a:extLst>
                    <a:ext uri="{9D8B030D-6E8A-4147-A177-3AD203B41FA5}">
                      <a16:colId xmlns:a16="http://schemas.microsoft.com/office/drawing/2014/main" val="2375287798"/>
                    </a:ext>
                  </a:extLst>
                </a:gridCol>
                <a:gridCol w="3039149">
                  <a:extLst>
                    <a:ext uri="{9D8B030D-6E8A-4147-A177-3AD203B41FA5}">
                      <a16:colId xmlns:a16="http://schemas.microsoft.com/office/drawing/2014/main" val="291578273"/>
                    </a:ext>
                  </a:extLst>
                </a:gridCol>
              </a:tblGrid>
              <a:tr h="7692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>
                          <a:effectLst/>
                        </a:rPr>
                        <a:t>What works well?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>
                          <a:effectLst/>
                        </a:rPr>
                        <a:t> </a:t>
                      </a:r>
                      <a:endParaRPr lang="en-GB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effectLst/>
                        </a:rPr>
                        <a:t>What are the frustrations and what could be better?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effectLst/>
                        </a:rPr>
                        <a:t> 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effectLst/>
                        </a:rPr>
                        <a:t>What are the opportunities?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effectLst/>
                        </a:rPr>
                        <a:t> </a:t>
                      </a:r>
                      <a:endParaRPr lang="en-GB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190"/>
                  </a:ext>
                </a:extLst>
              </a:tr>
              <a:tr h="335347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>
                          <a:effectLst/>
                        </a:rPr>
                        <a:t>Video consultation for remote monitoring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>
                          <a:effectLst/>
                        </a:rPr>
                        <a:t>NHS App for repeat prescriptions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>
                          <a:effectLst/>
                        </a:rPr>
                        <a:t>My COPD app due to dedicated staff supporting rollout for patient and clinicians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>
                          <a:effectLst/>
                        </a:rPr>
                        <a:t>E-Prescribing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>
                          <a:effectLst/>
                        </a:rPr>
                        <a:t>Virtual wards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>
                          <a:effectLst/>
                        </a:rPr>
                        <a:t>SMS Messaging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0">
                          <a:effectLst/>
                        </a:rPr>
                        <a:t> </a:t>
                      </a:r>
                      <a:endParaRPr lang="en-GB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>
                          <a:effectLst/>
                        </a:rPr>
                        <a:t>Time it takes to train on systems, particularly those developed without staff input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>
                          <a:effectLst/>
                        </a:rPr>
                        <a:t>Patients reading diagnoses on app prior to appointment with clinician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>
                          <a:effectLst/>
                        </a:rPr>
                        <a:t>LTHT and primary care systems not integrated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>
                          <a:effectLst/>
                        </a:rPr>
                        <a:t>PATCHs poorly implemented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0">
                          <a:effectLst/>
                        </a:rPr>
                        <a:t> </a:t>
                      </a:r>
                      <a:endParaRPr lang="en-GB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</a:rPr>
                        <a:t>Involve all relevant parties at start of commissioning/development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</a:rPr>
                        <a:t>Better training on new systems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</a:rPr>
                        <a:t>Improve digital poverty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</a:rPr>
                        <a:t>Near-patient testing such as home blood pressure monitoring, o2 monitoring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0" dirty="0">
                          <a:effectLst/>
                        </a:rPr>
                        <a:t> </a:t>
                      </a:r>
                      <a:endParaRPr lang="en-GB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07031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1634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9B4E16-F895-CE39-1DA6-FBDBD038A95A}"/>
              </a:ext>
            </a:extLst>
          </p:cNvPr>
          <p:cNvSpPr txBox="1"/>
          <p:nvPr/>
        </p:nvSpPr>
        <p:spPr>
          <a:xfrm>
            <a:off x="1666875" y="263009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2A - Technology supporting innovation – Common themes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FC84D3F-1B60-8116-5567-6E1C6170D9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464791"/>
              </p:ext>
            </p:extLst>
          </p:nvPr>
        </p:nvGraphicFramePr>
        <p:xfrm>
          <a:off x="2138044" y="1402556"/>
          <a:ext cx="9158606" cy="4099567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3052530">
                  <a:extLst>
                    <a:ext uri="{9D8B030D-6E8A-4147-A177-3AD203B41FA5}">
                      <a16:colId xmlns:a16="http://schemas.microsoft.com/office/drawing/2014/main" val="1419825147"/>
                    </a:ext>
                  </a:extLst>
                </a:gridCol>
                <a:gridCol w="3052530">
                  <a:extLst>
                    <a:ext uri="{9D8B030D-6E8A-4147-A177-3AD203B41FA5}">
                      <a16:colId xmlns:a16="http://schemas.microsoft.com/office/drawing/2014/main" val="465478238"/>
                    </a:ext>
                  </a:extLst>
                </a:gridCol>
                <a:gridCol w="3053546">
                  <a:extLst>
                    <a:ext uri="{9D8B030D-6E8A-4147-A177-3AD203B41FA5}">
                      <a16:colId xmlns:a16="http://schemas.microsoft.com/office/drawing/2014/main" val="1529888320"/>
                    </a:ext>
                  </a:extLst>
                </a:gridCol>
              </a:tblGrid>
              <a:tr h="4116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What works well?</a:t>
                      </a:r>
                      <a:endParaRPr lang="en-GB" sz="14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What are the frustrations and what could be better?</a:t>
                      </a:r>
                      <a:endParaRPr lang="en-GB" sz="14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What are the opportunities?</a:t>
                      </a:r>
                      <a:endParaRPr lang="en-GB" sz="14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3481859"/>
                  </a:ext>
                </a:extLst>
              </a:tr>
              <a:tr h="3653098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Networking with third party providers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Automating aspects of care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Some good practice of using data to identify areas for development/better governance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New pathways/processes more streamlined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Unsafe – staff need proper training/lack of understanding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Changing one system has a knock on affect – big job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Organisations need to work together better/systems aren’t talking to each other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Some patient's aren’t interested in technology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Patient self monitoring during times like the pandemic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Good communication/keeping people informed at every step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Lots of opportunities around AI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Robot receptionists/call handlers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Testing pathways/procedures before rolling them out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19152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9625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E08D63-C228-E3FA-FA27-44AB1AB8661B}"/>
              </a:ext>
            </a:extLst>
          </p:cNvPr>
          <p:cNvSpPr txBox="1"/>
          <p:nvPr/>
        </p:nvSpPr>
        <p:spPr>
          <a:xfrm>
            <a:off x="1600200" y="263009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/>
              <a:t>2B - Information for planning - better use of data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5DE104A-3FC7-A7DC-CD96-26D09FD3B5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50168"/>
              </p:ext>
            </p:extLst>
          </p:nvPr>
        </p:nvGraphicFramePr>
        <p:xfrm>
          <a:off x="2138044" y="1402556"/>
          <a:ext cx="9158606" cy="4115245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3052530">
                  <a:extLst>
                    <a:ext uri="{9D8B030D-6E8A-4147-A177-3AD203B41FA5}">
                      <a16:colId xmlns:a16="http://schemas.microsoft.com/office/drawing/2014/main" val="1419825147"/>
                    </a:ext>
                  </a:extLst>
                </a:gridCol>
                <a:gridCol w="3052530">
                  <a:extLst>
                    <a:ext uri="{9D8B030D-6E8A-4147-A177-3AD203B41FA5}">
                      <a16:colId xmlns:a16="http://schemas.microsoft.com/office/drawing/2014/main" val="465478238"/>
                    </a:ext>
                  </a:extLst>
                </a:gridCol>
                <a:gridCol w="3053546">
                  <a:extLst>
                    <a:ext uri="{9D8B030D-6E8A-4147-A177-3AD203B41FA5}">
                      <a16:colId xmlns:a16="http://schemas.microsoft.com/office/drawing/2014/main" val="1529888320"/>
                    </a:ext>
                  </a:extLst>
                </a:gridCol>
              </a:tblGrid>
              <a:tr h="4116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effectLst/>
                          <a:latin typeface="+mn-lt"/>
                        </a:rPr>
                        <a:t>What works well?</a:t>
                      </a:r>
                      <a:endParaRPr lang="en-GB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effectLst/>
                          <a:latin typeface="+mn-lt"/>
                        </a:rPr>
                        <a:t>What are the frustrations and what could be better?</a:t>
                      </a:r>
                      <a:endParaRPr lang="en-GB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 dirty="0">
                          <a:effectLst/>
                          <a:latin typeface="+mn-lt"/>
                        </a:rPr>
                        <a:t>What are the opportunities?</a:t>
                      </a:r>
                      <a:endParaRPr lang="en-GB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3481859"/>
                  </a:ext>
                </a:extLst>
              </a:tr>
              <a:tr h="3653098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Realtime data (e.g. waiting lists, available beds, phone calls received)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More relevant data sets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People may not understand technical wording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Patients having access to all information could cause anxiety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 be difficult to decipher data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How do we collect data from different organisations and collate?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IG restrictions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Too much data to get through/not sure what we're looking for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Sometimes we get the wrong data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NHS email data limit 5GB – not enough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Better data and better understanding will hopefully help us make better decisions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Integrating and sharing data in a responsible way is effective joined-up care and will help patients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19152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34090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1555</TotalTime>
  <Words>560</Words>
  <Application>Microsoft Office PowerPoint</Application>
  <PresentationFormat>Widescreen</PresentationFormat>
  <Paragraphs>81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Clinical and Professional forum feedback data</vt:lpstr>
      <vt:lpstr> 1A - Technology in clinical systems – Common themes </vt:lpstr>
      <vt:lpstr> 1B - Technology supporting patients – Common themes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Halfpenny</dc:creator>
  <cp:lastModifiedBy>LEATHER, Joanne (NHS WEST YORKSHIRE ICB - 15F)</cp:lastModifiedBy>
  <cp:revision>47</cp:revision>
  <dcterms:created xsi:type="dcterms:W3CDTF">2022-04-21T10:50:36Z</dcterms:created>
  <dcterms:modified xsi:type="dcterms:W3CDTF">2023-07-06T08:08:54Z</dcterms:modified>
</cp:coreProperties>
</file>