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144000" cy="5715000" type="screen16x1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RATT, Belinda (NHS WEST YORKSHIRE ICB - 15F)" initials="SB(WYI1" lastIdx="9" clrIdx="0">
    <p:extLst>
      <p:ext uri="{19B8F6BF-5375-455C-9EA6-DF929625EA0E}">
        <p15:presenceInfo xmlns:p15="http://schemas.microsoft.com/office/powerpoint/2012/main" userId="S::belinda.sharratt@nhs.net::effab57c-2267-48ff-8b80-df9217756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C2C6F"/>
    <a:srgbClr val="0270AD"/>
    <a:srgbClr val="033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6D21C-9E82-4EB2-9F46-690E4EAC959B}" v="1" dt="2022-07-21T10:04:40.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varScale="1">
        <p:scale>
          <a:sx n="87" d="100"/>
          <a:sy n="87" d="100"/>
        </p:scale>
        <p:origin x="936" y="84"/>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70408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95331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50470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374863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285982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395465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332775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111663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7116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269686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7CBC88-CD2B-4521-A05F-F51C41E988EF}" type="datetimeFigureOut">
              <a:rPr lang="en-GB" smtClean="0"/>
              <a:t>02/09/2022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DA3C51-8E5A-49B9-844E-D280E39F9285}" type="slidenum">
              <a:rPr lang="en-GB" smtClean="0"/>
              <a:t>‹#›</a:t>
            </a:fld>
            <a:endParaRPr lang="en-GB" dirty="0"/>
          </a:p>
        </p:txBody>
      </p:sp>
    </p:spTree>
    <p:extLst>
      <p:ext uri="{BB962C8B-B14F-4D97-AF65-F5344CB8AC3E}">
        <p14:creationId xmlns:p14="http://schemas.microsoft.com/office/powerpoint/2010/main" val="172849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07CBC88-CD2B-4521-A05F-F51C41E988EF}" type="datetimeFigureOut">
              <a:rPr lang="en-GB" smtClean="0"/>
              <a:t>02/09/2022</a:t>
            </a:fld>
            <a:endParaRPr lang="en-GB"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02DA3C51-8E5A-49B9-844E-D280E39F9285}" type="slidenum">
              <a:rPr lang="en-GB" smtClean="0"/>
              <a:t>‹#›</a:t>
            </a:fld>
            <a:endParaRPr lang="en-GB" dirty="0"/>
          </a:p>
        </p:txBody>
      </p:sp>
    </p:spTree>
    <p:extLst>
      <p:ext uri="{BB962C8B-B14F-4D97-AF65-F5344CB8AC3E}">
        <p14:creationId xmlns:p14="http://schemas.microsoft.com/office/powerpoint/2010/main" val="42338189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leeds.gov.uk/one-minute-guides/voice-and-influence" TargetMode="External"/><Relationship Id="rId7" Type="http://schemas.openxmlformats.org/officeDocument/2006/relationships/hyperlink" Target="https://www.leedsscp.org.uk/practitioners/improving-practice/professional-curiosity" TargetMode="External"/><Relationship Id="rId2" Type="http://schemas.openxmlformats.org/officeDocument/2006/relationships/hyperlink" Target="https://www.leeds.gov.uk/antisocial-behaviour-and-crime/domestic-violence-and-abuse/lessons-learned-from-domestic-homicide-reviews" TargetMode="External"/><Relationship Id="rId1" Type="http://schemas.openxmlformats.org/officeDocument/2006/relationships/slideLayout" Target="../slideLayouts/slideLayout1.xml"/><Relationship Id="rId6" Type="http://schemas.openxmlformats.org/officeDocument/2006/relationships/hyperlink" Target="https://www.leedsscp.org.uk/practitioners/safeguardingtopics/neglect" TargetMode="External"/><Relationship Id="rId5" Type="http://schemas.openxmlformats.org/officeDocument/2006/relationships/hyperlink" Target="https://leedsscp.org.uk/practitioners/working-with-families/wasnotbrought" TargetMode="External"/><Relationship Id="rId10" Type="http://schemas.openxmlformats.org/officeDocument/2006/relationships/hyperlink" Target="https://www.leedsscp.org.uk/practitioners/working-with-families/early-help" TargetMode="External"/><Relationship Id="rId4" Type="http://schemas.openxmlformats.org/officeDocument/2006/relationships/hyperlink" Target="https://www.leeds.gov.uk/one-minute-guides/elective-home-education" TargetMode="External"/><Relationship Id="rId9" Type="http://schemas.openxmlformats.org/officeDocument/2006/relationships/hyperlink" Target="https://www.leedsscp.org.uk/practitioners/working-with-families/think-fami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848F923-CD89-4215-861B-97A6FDAD8283}"/>
              </a:ext>
            </a:extLst>
          </p:cNvPr>
          <p:cNvSpPr txBox="1"/>
          <p:nvPr/>
        </p:nvSpPr>
        <p:spPr>
          <a:xfrm>
            <a:off x="101194" y="505456"/>
            <a:ext cx="2155545" cy="1458516"/>
          </a:xfrm>
          <a:prstGeom prst="rect">
            <a:avLst/>
          </a:prstGeom>
          <a:solidFill>
            <a:srgbClr val="00B0F0"/>
          </a:solidFill>
        </p:spPr>
        <p:txBody>
          <a:bodyPr wrap="square" lIns="144000" tIns="108000" rIns="108000" bIns="108000" rtlCol="0">
            <a:noAutofit/>
          </a:bodyPr>
          <a:lstStyle/>
          <a:p>
            <a:pPr>
              <a:spcAft>
                <a:spcPts val="600"/>
              </a:spcAft>
            </a:pPr>
            <a:r>
              <a:rPr lang="en-US" sz="1000" b="1" dirty="0">
                <a:solidFill>
                  <a:schemeClr val="bg1"/>
                </a:solidFill>
              </a:rPr>
              <a:t>This is a briefing based on the findings from a Joint Strategic Review (JSR) which was carried out by Safer Leeds, Leeds Safeguarding Adult Board and Leeds Safeguarding Children Partnership.. </a:t>
            </a:r>
            <a:r>
              <a:rPr lang="en-GB" sz="1000" dirty="0">
                <a:hlinkClick r:id="rId2"/>
              </a:rPr>
              <a:t>Lessons learned from domestic homicide reviews (leeds.gov.uk)</a:t>
            </a:r>
            <a:endParaRPr lang="en-US" sz="1000" b="1" dirty="0">
              <a:solidFill>
                <a:schemeClr val="bg1"/>
              </a:solidFill>
            </a:endParaRPr>
          </a:p>
          <a:p>
            <a:pPr>
              <a:spcAft>
                <a:spcPts val="600"/>
              </a:spcAft>
            </a:pPr>
            <a:endParaRPr lang="en-US" sz="1000" b="1" dirty="0">
              <a:solidFill>
                <a:schemeClr val="bg1"/>
              </a:solidFill>
            </a:endParaRPr>
          </a:p>
          <a:p>
            <a:pPr>
              <a:spcAft>
                <a:spcPts val="600"/>
              </a:spcAft>
            </a:pPr>
            <a:endParaRPr lang="en-US" sz="1000" b="1" dirty="0">
              <a:solidFill>
                <a:schemeClr val="bg1"/>
              </a:solidFill>
            </a:endParaRPr>
          </a:p>
          <a:p>
            <a:pPr>
              <a:spcAft>
                <a:spcPts val="600"/>
              </a:spcAft>
            </a:pPr>
            <a:endParaRPr lang="en-US" sz="1100" b="1" dirty="0">
              <a:solidFill>
                <a:schemeClr val="bg1"/>
              </a:solidFill>
            </a:endParaRPr>
          </a:p>
        </p:txBody>
      </p:sp>
      <p:sp>
        <p:nvSpPr>
          <p:cNvPr id="26" name="TextBox 25">
            <a:extLst>
              <a:ext uri="{FF2B5EF4-FFF2-40B4-BE49-F238E27FC236}">
                <a16:creationId xmlns:a16="http://schemas.microsoft.com/office/drawing/2014/main" id="{FB81C158-A303-4783-B495-F3BB639FD604}"/>
              </a:ext>
            </a:extLst>
          </p:cNvPr>
          <p:cNvSpPr txBox="1"/>
          <p:nvPr/>
        </p:nvSpPr>
        <p:spPr>
          <a:xfrm>
            <a:off x="6887259" y="662112"/>
            <a:ext cx="2155545" cy="1778633"/>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GB" sz="1050" dirty="0">
                <a:solidFill>
                  <a:srgbClr val="C00000"/>
                </a:solidFill>
              </a:rPr>
              <a:t>Home Schooling</a:t>
            </a:r>
          </a:p>
          <a:p>
            <a:r>
              <a:rPr lang="en-GB" sz="1000" b="0" dirty="0"/>
              <a:t>Children who are home schooled are less visible and </a:t>
            </a:r>
            <a:r>
              <a:rPr lang="en-GB" sz="1000" b="0" dirty="0">
                <a:solidFill>
                  <a:schemeClr val="tx1">
                    <a:lumMod val="95000"/>
                    <a:lumOff val="5000"/>
                  </a:schemeClr>
                </a:solidFill>
              </a:rPr>
              <a:t>therefore Jake was isolated. Jakes wishes and ambitions were unknown. </a:t>
            </a:r>
          </a:p>
          <a:p>
            <a:r>
              <a:rPr lang="en-GB" sz="1000" b="0" dirty="0">
                <a:solidFill>
                  <a:schemeClr val="tx1">
                    <a:lumMod val="95000"/>
                    <a:lumOff val="5000"/>
                  </a:schemeClr>
                </a:solidFill>
              </a:rPr>
              <a:t>Consider how to make meaningful contact and capture the child's voice. </a:t>
            </a:r>
            <a:r>
              <a:rPr lang="en-GB" sz="1000" b="0" dirty="0">
                <a:solidFill>
                  <a:schemeClr val="tx1">
                    <a:lumMod val="95000"/>
                    <a:lumOff val="5000"/>
                  </a:schemeClr>
                </a:solidFill>
                <a:hlinkClick r:id="rId3"/>
              </a:rPr>
              <a:t>Voice and influence</a:t>
            </a:r>
            <a:endParaRPr lang="en-GB" sz="1000" b="0" dirty="0"/>
          </a:p>
          <a:p>
            <a:r>
              <a:rPr lang="en-GB" sz="1000" b="0" dirty="0">
                <a:solidFill>
                  <a:srgbClr val="0563C1"/>
                </a:solidFill>
                <a:hlinkClick r:id="rId4">
                  <a:extLst>
                    <a:ext uri="{A12FA001-AC4F-418D-AE19-62706E023703}">
                      <ahyp:hlinkClr xmlns:ahyp="http://schemas.microsoft.com/office/drawing/2018/hyperlinkcolor" val="tx"/>
                    </a:ext>
                  </a:extLst>
                </a:hlinkClick>
              </a:rPr>
              <a:t>One minute guide: elective home education (leeds.gov.uk)</a:t>
            </a:r>
            <a:endParaRPr lang="en-US" sz="1000" b="0" dirty="0">
              <a:solidFill>
                <a:srgbClr val="C00000"/>
              </a:solidFill>
            </a:endParaRPr>
          </a:p>
        </p:txBody>
      </p:sp>
      <p:sp>
        <p:nvSpPr>
          <p:cNvPr id="28" name="TextBox 27">
            <a:extLst>
              <a:ext uri="{FF2B5EF4-FFF2-40B4-BE49-F238E27FC236}">
                <a16:creationId xmlns:a16="http://schemas.microsoft.com/office/drawing/2014/main" id="{1F6AFBE5-563F-43CD-9566-B14B5C366C9D}"/>
              </a:ext>
            </a:extLst>
          </p:cNvPr>
          <p:cNvSpPr txBox="1"/>
          <p:nvPr/>
        </p:nvSpPr>
        <p:spPr>
          <a:xfrm>
            <a:off x="112674" y="136124"/>
            <a:ext cx="6656627" cy="369332"/>
          </a:xfrm>
          <a:prstGeom prst="rect">
            <a:avLst/>
          </a:prstGeom>
          <a:noFill/>
        </p:spPr>
        <p:txBody>
          <a:bodyPr wrap="square">
            <a:spAutoFit/>
          </a:bodyPr>
          <a:lstStyle/>
          <a:p>
            <a:r>
              <a:rPr lang="en-US" b="1" dirty="0">
                <a:solidFill>
                  <a:srgbClr val="0270AD"/>
                </a:solidFill>
              </a:rPr>
              <a:t>7-minute briefing </a:t>
            </a:r>
            <a:r>
              <a:rPr lang="en-US" dirty="0">
                <a:solidFill>
                  <a:srgbClr val="0270AD"/>
                </a:solidFill>
              </a:rPr>
              <a:t>|Joint Statutory Review- Jake</a:t>
            </a:r>
            <a:endParaRPr lang="en-GB" dirty="0">
              <a:solidFill>
                <a:srgbClr val="0270AD"/>
              </a:solidFill>
            </a:endParaRPr>
          </a:p>
        </p:txBody>
      </p:sp>
      <p:sp>
        <p:nvSpPr>
          <p:cNvPr id="30" name="TextBox 29">
            <a:extLst>
              <a:ext uri="{FF2B5EF4-FFF2-40B4-BE49-F238E27FC236}">
                <a16:creationId xmlns:a16="http://schemas.microsoft.com/office/drawing/2014/main" id="{E68CBFCC-4317-406E-BB90-99A6D468CC7C}"/>
              </a:ext>
            </a:extLst>
          </p:cNvPr>
          <p:cNvSpPr txBox="1"/>
          <p:nvPr/>
        </p:nvSpPr>
        <p:spPr>
          <a:xfrm>
            <a:off x="2345418" y="3600066"/>
            <a:ext cx="2155545" cy="2062299"/>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US" sz="1050" u="sng" dirty="0">
                <a:solidFill>
                  <a:srgbClr val="C00000"/>
                </a:solidFill>
              </a:rPr>
              <a:t>Non-Attendance at Appointments/Meetings</a:t>
            </a:r>
          </a:p>
          <a:p>
            <a:r>
              <a:rPr lang="en-GB" sz="1000" b="0" dirty="0">
                <a:solidFill>
                  <a:schemeClr val="tx1">
                    <a:lumMod val="95000"/>
                    <a:lumOff val="5000"/>
                  </a:schemeClr>
                </a:solidFill>
              </a:rPr>
              <a:t>Some children and adults are reliant on someone else to take them to meetings or appointments that relate to their health and wellbeing and are sometimes not taken or are cancelled. Consideration for the implications of not attending is known as the "</a:t>
            </a:r>
            <a:r>
              <a:rPr lang="en-GB" sz="1000" b="0" dirty="0">
                <a:solidFill>
                  <a:schemeClr val="tx1">
                    <a:lumMod val="95000"/>
                    <a:lumOff val="5000"/>
                  </a:schemeClr>
                </a:solidFill>
                <a:hlinkClick r:id="rId5"/>
              </a:rPr>
              <a:t>Was Not Brought </a:t>
            </a:r>
            <a:r>
              <a:rPr lang="en-GB" sz="1000" b="0" dirty="0">
                <a:solidFill>
                  <a:schemeClr val="tx1">
                    <a:lumMod val="95000"/>
                    <a:lumOff val="5000"/>
                  </a:schemeClr>
                </a:solidFill>
              </a:rPr>
              <a:t>Approach". Seek to understand reasons for families not engaging. </a:t>
            </a:r>
          </a:p>
          <a:p>
            <a:pPr>
              <a:spcAft>
                <a:spcPts val="600"/>
              </a:spcAft>
            </a:pPr>
            <a:endParaRPr lang="en-GB" sz="1400" dirty="0">
              <a:solidFill>
                <a:srgbClr val="C00000"/>
              </a:solidFill>
            </a:endParaRPr>
          </a:p>
          <a:p>
            <a:pPr>
              <a:spcAft>
                <a:spcPts val="600"/>
              </a:spcAft>
            </a:pPr>
            <a:endParaRPr lang="en-US" sz="1400" dirty="0">
              <a:solidFill>
                <a:srgbClr val="C00000"/>
              </a:solidFill>
            </a:endParaRPr>
          </a:p>
          <a:p>
            <a:pPr>
              <a:spcAft>
                <a:spcPts val="600"/>
              </a:spcAft>
            </a:pPr>
            <a:endParaRPr lang="en-US" sz="1400" dirty="0">
              <a:solidFill>
                <a:srgbClr val="C00000"/>
              </a:solidFill>
            </a:endParaRPr>
          </a:p>
          <a:p>
            <a:pPr>
              <a:spcAft>
                <a:spcPts val="600"/>
              </a:spcAft>
            </a:pPr>
            <a:endParaRPr lang="en-US" b="0" dirty="0">
              <a:solidFill>
                <a:srgbClr val="C00000"/>
              </a:solidFill>
            </a:endParaRPr>
          </a:p>
        </p:txBody>
      </p:sp>
      <p:sp>
        <p:nvSpPr>
          <p:cNvPr id="31" name="TextBox 30">
            <a:extLst>
              <a:ext uri="{FF2B5EF4-FFF2-40B4-BE49-F238E27FC236}">
                <a16:creationId xmlns:a16="http://schemas.microsoft.com/office/drawing/2014/main" id="{3AD2D978-1A45-4719-BD45-10E27679971E}"/>
              </a:ext>
            </a:extLst>
          </p:cNvPr>
          <p:cNvSpPr txBox="1"/>
          <p:nvPr/>
        </p:nvSpPr>
        <p:spPr>
          <a:xfrm>
            <a:off x="6843264" y="3800818"/>
            <a:ext cx="2155545" cy="1861547"/>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GB" sz="1050" dirty="0">
                <a:solidFill>
                  <a:srgbClr val="C00000"/>
                </a:solidFill>
              </a:rPr>
              <a:t>Neglect</a:t>
            </a:r>
          </a:p>
          <a:p>
            <a:r>
              <a:rPr lang="en-GB" sz="1000" b="0" i="0" dirty="0">
                <a:solidFill>
                  <a:srgbClr val="333333"/>
                </a:solidFill>
                <a:effectLst/>
                <a:latin typeface="Arial" panose="020B0604020202020204" pitchFamily="34" charset="0"/>
                <a:hlinkClick r:id="rId6"/>
              </a:rPr>
              <a:t>Neglect</a:t>
            </a:r>
            <a:r>
              <a:rPr lang="en-GB" sz="1000" b="0" dirty="0">
                <a:solidFill>
                  <a:schemeClr val="tx1"/>
                </a:solidFill>
                <a:latin typeface="Arial" panose="020B0604020202020204" pitchFamily="34" charset="0"/>
              </a:rPr>
              <a:t> </a:t>
            </a:r>
            <a:r>
              <a:rPr lang="en-GB" sz="1000" b="0" i="0" dirty="0">
                <a:solidFill>
                  <a:srgbClr val="333333"/>
                </a:solidFill>
                <a:effectLst/>
              </a:rPr>
              <a:t>is a form of abuse</a:t>
            </a:r>
            <a:r>
              <a:rPr lang="en-GB" sz="1000" b="0" i="1" dirty="0">
                <a:solidFill>
                  <a:srgbClr val="333333"/>
                </a:solidFill>
                <a:effectLst/>
              </a:rPr>
              <a:t>.</a:t>
            </a:r>
            <a:r>
              <a:rPr lang="en-GB" sz="1000" b="0" i="0" dirty="0">
                <a:solidFill>
                  <a:srgbClr val="333333"/>
                </a:solidFill>
                <a:effectLst/>
                <a:latin typeface="Arial" panose="020B0604020202020204" pitchFamily="34" charset="0"/>
              </a:rPr>
              <a:t> </a:t>
            </a:r>
            <a:r>
              <a:rPr lang="en-GB" sz="1000" b="0" i="0" dirty="0">
                <a:solidFill>
                  <a:srgbClr val="333333"/>
                </a:solidFill>
                <a:effectLst/>
              </a:rPr>
              <a:t>Neglect may be intentional or unintentional and can be caused by anyone with a responsibility to provide care, including relatives and paid carers.  It rarely occurs as a one-off incident rather than a cumulative effect which can take place over period of time. Speak to other agencies and Safeguarding Leads.</a:t>
            </a:r>
            <a:endParaRPr lang="en-US" sz="1000" b="0" dirty="0">
              <a:solidFill>
                <a:srgbClr val="C00000"/>
              </a:solidFill>
            </a:endParaRPr>
          </a:p>
          <a:p>
            <a:pPr>
              <a:spcAft>
                <a:spcPts val="600"/>
              </a:spcAft>
            </a:pPr>
            <a:endParaRPr lang="en-GB" b="0" dirty="0">
              <a:solidFill>
                <a:schemeClr val="tx1"/>
              </a:solidFill>
            </a:endParaRPr>
          </a:p>
          <a:p>
            <a:pPr>
              <a:spcAft>
                <a:spcPts val="600"/>
              </a:spcAft>
            </a:pPr>
            <a:endParaRPr lang="en-US" sz="1200" b="0" dirty="0">
              <a:solidFill>
                <a:srgbClr val="C00000"/>
              </a:solidFill>
            </a:endParaRPr>
          </a:p>
          <a:p>
            <a:pPr>
              <a:spcAft>
                <a:spcPts val="600"/>
              </a:spcAft>
            </a:pPr>
            <a:endParaRPr lang="en-US" sz="1200" b="0" dirty="0">
              <a:solidFill>
                <a:srgbClr val="C00000"/>
              </a:solidFill>
            </a:endParaRPr>
          </a:p>
        </p:txBody>
      </p:sp>
      <p:sp>
        <p:nvSpPr>
          <p:cNvPr id="32" name="TextBox 31">
            <a:extLst>
              <a:ext uri="{FF2B5EF4-FFF2-40B4-BE49-F238E27FC236}">
                <a16:creationId xmlns:a16="http://schemas.microsoft.com/office/drawing/2014/main" id="{EBD9962C-D977-4EAA-A960-C83EF0FF4EA2}"/>
              </a:ext>
            </a:extLst>
          </p:cNvPr>
          <p:cNvSpPr txBox="1"/>
          <p:nvPr/>
        </p:nvSpPr>
        <p:spPr>
          <a:xfrm>
            <a:off x="6852153" y="2504565"/>
            <a:ext cx="2155545" cy="1232432"/>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US" sz="1050" dirty="0">
                <a:solidFill>
                  <a:srgbClr val="C00000"/>
                </a:solidFill>
              </a:rPr>
              <a:t>Death of a carer/ parent</a:t>
            </a:r>
          </a:p>
          <a:p>
            <a:r>
              <a:rPr lang="en-GB" sz="1000" b="0" dirty="0">
                <a:solidFill>
                  <a:schemeClr val="tx1">
                    <a:lumMod val="95000"/>
                    <a:lumOff val="5000"/>
                  </a:schemeClr>
                </a:solidFill>
              </a:rPr>
              <a:t>Understand the impact of a death in the family on other family members in particular children. Offer bereavement support. There is increased risk of suicide if a family member has died by suicide.</a:t>
            </a:r>
            <a:endParaRPr lang="en-US" sz="1000" b="0" dirty="0">
              <a:solidFill>
                <a:schemeClr val="tx1">
                  <a:lumMod val="95000"/>
                  <a:lumOff val="5000"/>
                </a:schemeClr>
              </a:solidFill>
            </a:endParaRPr>
          </a:p>
        </p:txBody>
      </p:sp>
      <p:sp>
        <p:nvSpPr>
          <p:cNvPr id="13" name="TextBox 12">
            <a:extLst>
              <a:ext uri="{FF2B5EF4-FFF2-40B4-BE49-F238E27FC236}">
                <a16:creationId xmlns:a16="http://schemas.microsoft.com/office/drawing/2014/main" id="{29E353AC-EA8C-4B33-99DC-36F1C482F133}"/>
              </a:ext>
            </a:extLst>
          </p:cNvPr>
          <p:cNvSpPr txBox="1"/>
          <p:nvPr/>
        </p:nvSpPr>
        <p:spPr>
          <a:xfrm>
            <a:off x="2321561" y="506776"/>
            <a:ext cx="4459219" cy="2932163"/>
          </a:xfrm>
          <a:prstGeom prst="rect">
            <a:avLst/>
          </a:prstGeom>
          <a:solidFill>
            <a:srgbClr val="BC2C6F"/>
          </a:solidFill>
        </p:spPr>
        <p:txBody>
          <a:bodyPr wrap="square" lIns="144000" tIns="108000" rIns="108000" bIns="108000" rtlCol="0">
            <a:noAutofit/>
          </a:bodyPr>
          <a:lstStyle/>
          <a:p>
            <a:pPr lvl="0"/>
            <a:r>
              <a:rPr lang="en-GB" sz="1050" b="1" dirty="0">
                <a:solidFill>
                  <a:schemeClr val="bg1"/>
                </a:solidFill>
              </a:rPr>
              <a:t>Background</a:t>
            </a:r>
          </a:p>
          <a:p>
            <a:pPr lvl="0"/>
            <a:r>
              <a:rPr lang="en-GB" sz="1050" b="1" dirty="0">
                <a:solidFill>
                  <a:srgbClr val="FFFFFF"/>
                </a:solidFill>
              </a:rPr>
              <a:t>Jake died aged 19 years but had been known to services in early life following concerns around developmental delay and risks of neglect.  Jake's parents separated when he was 5 years old and he moved with his mum and sister to live with maternal grandparents and his uncle. </a:t>
            </a:r>
          </a:p>
          <a:p>
            <a:pPr lvl="0"/>
            <a:r>
              <a:rPr lang="en-GB" sz="1050" b="1" dirty="0">
                <a:solidFill>
                  <a:srgbClr val="FFFFFF"/>
                </a:solidFill>
              </a:rPr>
              <a:t>There were concerns about his mother’s ability to care for him and his sister and Children’s Social Care services became involved. As there had been improvements and the family were living with maternal grandparents the case was closed. Jake was home schooled  and therefore he became "invisible" to some services. Jake's grandfather died by suicide which had an unknown impact on the family.</a:t>
            </a:r>
          </a:p>
          <a:p>
            <a:pPr lvl="0"/>
            <a:r>
              <a:rPr lang="en-GB" sz="1050" b="1" dirty="0">
                <a:solidFill>
                  <a:srgbClr val="FFFFFF"/>
                </a:solidFill>
              </a:rPr>
              <a:t>In June 2016, Jake’s mother called an ambulance and he died shortly afterwards. There were pressure ulcers over his limbs, across his pelvis, on his buttocks and hips. In addition to this Jake was a low weight and there were concerns with malnutrition. The case was referred to the Police and a full criminal investigation commenced and successful prosecutions for neglect of his mother and grandmother </a:t>
            </a:r>
            <a:r>
              <a:rPr lang="en-GB" sz="1050" b="1" dirty="0">
                <a:solidFill>
                  <a:schemeClr val="bg1"/>
                </a:solidFill>
              </a:rPr>
              <a:t> </a:t>
            </a:r>
            <a:endParaRPr lang="en-GB" sz="1050" b="1" dirty="0"/>
          </a:p>
        </p:txBody>
      </p:sp>
      <p:sp>
        <p:nvSpPr>
          <p:cNvPr id="14" name="TextBox 13">
            <a:extLst>
              <a:ext uri="{FF2B5EF4-FFF2-40B4-BE49-F238E27FC236}">
                <a16:creationId xmlns:a16="http://schemas.microsoft.com/office/drawing/2014/main" id="{FB81C158-A303-4783-B495-F3BB639FD604}"/>
              </a:ext>
            </a:extLst>
          </p:cNvPr>
          <p:cNvSpPr txBox="1"/>
          <p:nvPr/>
        </p:nvSpPr>
        <p:spPr>
          <a:xfrm>
            <a:off x="94643" y="2087217"/>
            <a:ext cx="2155545" cy="1351722"/>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US" sz="1050" u="sng" dirty="0">
                <a:solidFill>
                  <a:srgbClr val="C00000"/>
                </a:solidFill>
              </a:rPr>
              <a:t>Professional curiosity</a:t>
            </a:r>
          </a:p>
          <a:p>
            <a:r>
              <a:rPr lang="en-GB" sz="1000" b="0" dirty="0">
                <a:solidFill>
                  <a:schemeClr val="tx1">
                    <a:lumMod val="95000"/>
                    <a:lumOff val="5000"/>
                  </a:schemeClr>
                </a:solidFill>
              </a:rPr>
              <a:t>Explore and understand what is happening within a family or for an individual rather than making assumptions or taking a single source of information and accepting it at face value. </a:t>
            </a:r>
          </a:p>
          <a:p>
            <a:r>
              <a:rPr lang="en-GB" sz="1000" b="0" dirty="0">
                <a:solidFill>
                  <a:schemeClr val="tx1">
                    <a:lumMod val="95000"/>
                    <a:lumOff val="5000"/>
                  </a:schemeClr>
                </a:solidFill>
                <a:hlinkClick r:id="rId7"/>
              </a:rPr>
              <a:t>Professional curiosity</a:t>
            </a:r>
            <a:endParaRPr lang="en-US" sz="1000" dirty="0">
              <a:solidFill>
                <a:srgbClr val="C00000"/>
              </a:solidFill>
            </a:endParaRPr>
          </a:p>
        </p:txBody>
      </p:sp>
      <p:pic>
        <p:nvPicPr>
          <p:cNvPr id="11" name="Picture 10">
            <a:extLst>
              <a:ext uri="{FF2B5EF4-FFF2-40B4-BE49-F238E27FC236}">
                <a16:creationId xmlns:a16="http://schemas.microsoft.com/office/drawing/2014/main" id="{75E6326F-E1D9-47A4-8EBB-C523B81C3DE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16847" y="83868"/>
            <a:ext cx="1514475" cy="493150"/>
          </a:xfrm>
          <a:prstGeom prst="rect">
            <a:avLst/>
          </a:prstGeom>
          <a:noFill/>
          <a:ln>
            <a:noFill/>
          </a:ln>
        </p:spPr>
      </p:pic>
      <p:sp>
        <p:nvSpPr>
          <p:cNvPr id="15" name="TextBox 14">
            <a:extLst>
              <a:ext uri="{FF2B5EF4-FFF2-40B4-BE49-F238E27FC236}">
                <a16:creationId xmlns:a16="http://schemas.microsoft.com/office/drawing/2014/main" id="{B6677A24-0B1A-46B2-9C05-22D46BF5E4E5}"/>
              </a:ext>
            </a:extLst>
          </p:cNvPr>
          <p:cNvSpPr txBox="1"/>
          <p:nvPr/>
        </p:nvSpPr>
        <p:spPr>
          <a:xfrm>
            <a:off x="4582083" y="3600065"/>
            <a:ext cx="2155545" cy="2062301"/>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GB" sz="1050" u="sng" dirty="0">
                <a:solidFill>
                  <a:srgbClr val="C00000"/>
                </a:solidFill>
              </a:rPr>
              <a:t>Think Family Work Family Approach</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0" dirty="0">
                <a:effectLst/>
              </a:rPr>
              <a:t>When supporting a parent with mental health issues or long term health conditions consider: if these impact upon parenting, implications for the children and explore support available</a:t>
            </a:r>
            <a:r>
              <a:rPr lang="en-GB" sz="1000" b="1" dirty="0">
                <a:effectLst/>
              </a:rPr>
              <a:t>. </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Working with agencies will help to understand the needs, strengths, and resources within the family.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Think Family Work Family </a:t>
            </a: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sz="1000" dirty="0">
              <a:effectLst/>
            </a:endParaRPr>
          </a:p>
          <a:p>
            <a:br>
              <a:rPr lang="en-GB" sz="2000" dirty="0">
                <a:effectLst/>
              </a:rPr>
            </a:br>
            <a:endParaRPr lang="en-US" sz="1200" b="0" dirty="0">
              <a:solidFill>
                <a:schemeClr val="tx1"/>
              </a:solidFill>
            </a:endParaRPr>
          </a:p>
        </p:txBody>
      </p:sp>
      <p:sp>
        <p:nvSpPr>
          <p:cNvPr id="16" name="TextBox 15">
            <a:extLst>
              <a:ext uri="{FF2B5EF4-FFF2-40B4-BE49-F238E27FC236}">
                <a16:creationId xmlns:a16="http://schemas.microsoft.com/office/drawing/2014/main" id="{DA6B6888-0EAF-4B8B-A62C-A080113BD421}"/>
              </a:ext>
            </a:extLst>
          </p:cNvPr>
          <p:cNvSpPr txBox="1"/>
          <p:nvPr/>
        </p:nvSpPr>
        <p:spPr>
          <a:xfrm>
            <a:off x="94544" y="3474224"/>
            <a:ext cx="2193512" cy="1654368"/>
          </a:xfrm>
          <a:prstGeom prst="rect">
            <a:avLst/>
          </a:prstGeom>
          <a:solidFill>
            <a:schemeClr val="bg1">
              <a:lumMod val="95000"/>
            </a:scheme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r>
              <a:rPr lang="en-US" sz="1050" u="sng" dirty="0">
                <a:solidFill>
                  <a:srgbClr val="C00000"/>
                </a:solidFill>
              </a:rPr>
              <a:t>Early Intervention</a:t>
            </a:r>
          </a:p>
          <a:p>
            <a:r>
              <a:rPr lang="en-GB" sz="1000" b="0" dirty="0">
                <a:solidFill>
                  <a:schemeClr val="tx1">
                    <a:lumMod val="95000"/>
                    <a:lumOff val="5000"/>
                  </a:schemeClr>
                </a:solidFill>
              </a:rPr>
              <a:t>Intervening early as issues arise can positively improve the outcomes for an individual and their family. </a:t>
            </a:r>
            <a:r>
              <a:rPr lang="en-GB" sz="1000" b="0" dirty="0">
                <a:solidFill>
                  <a:schemeClr val="tx1">
                    <a:lumMod val="95000"/>
                    <a:lumOff val="5000"/>
                  </a:schemeClr>
                </a:solidFill>
                <a:hlinkClick r:id="rId10"/>
              </a:rPr>
              <a:t>Early Help</a:t>
            </a:r>
            <a:r>
              <a:rPr lang="en-US" sz="1000" dirty="0">
                <a:solidFill>
                  <a:srgbClr val="C00000"/>
                </a:solidFill>
                <a:hlinkClick r:id="rId10"/>
              </a:rPr>
              <a:t> </a:t>
            </a:r>
            <a:r>
              <a:rPr lang="en-GB" sz="1000" b="0" dirty="0">
                <a:solidFill>
                  <a:schemeClr val="tx1">
                    <a:lumMod val="95000"/>
                    <a:lumOff val="5000"/>
                  </a:schemeClr>
                </a:solidFill>
              </a:rPr>
              <a:t>and prevention enables individuals to access support and guidance.</a:t>
            </a: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 Early identification of concerns and offering prevention strategies empowers families to make better choices.</a:t>
            </a:r>
            <a:endParaRPr lang="en-GB" sz="1000" b="0" dirty="0">
              <a:solidFill>
                <a:schemeClr val="tx1">
                  <a:lumMod val="95000"/>
                  <a:lumOff val="5000"/>
                </a:schemeClr>
              </a:solidFill>
            </a:endParaRPr>
          </a:p>
          <a:p>
            <a:pPr>
              <a:spcAft>
                <a:spcPts val="600"/>
              </a:spcAft>
            </a:pPr>
            <a:endParaRPr lang="en-GB" b="0" dirty="0">
              <a:solidFill>
                <a:schemeClr val="tx1"/>
              </a:solidFill>
            </a:endParaRPr>
          </a:p>
          <a:p>
            <a:pPr>
              <a:spcAft>
                <a:spcPts val="600"/>
              </a:spcAft>
            </a:pPr>
            <a:endParaRPr lang="en-US" sz="1200" b="0" dirty="0">
              <a:solidFill>
                <a:srgbClr val="C00000"/>
              </a:solidFill>
            </a:endParaRPr>
          </a:p>
          <a:p>
            <a:pPr>
              <a:spcAft>
                <a:spcPts val="600"/>
              </a:spcAft>
            </a:pPr>
            <a:endParaRPr lang="en-US" sz="1200" b="0" dirty="0">
              <a:solidFill>
                <a:srgbClr val="C00000"/>
              </a:solidFill>
            </a:endParaRPr>
          </a:p>
        </p:txBody>
      </p:sp>
      <p:sp>
        <p:nvSpPr>
          <p:cNvPr id="19" name="TextBox 18">
            <a:extLst>
              <a:ext uri="{FF2B5EF4-FFF2-40B4-BE49-F238E27FC236}">
                <a16:creationId xmlns:a16="http://schemas.microsoft.com/office/drawing/2014/main" id="{B1A6A97B-2CC3-4834-B448-7C98C32E52BF}"/>
              </a:ext>
            </a:extLst>
          </p:cNvPr>
          <p:cNvSpPr txBox="1"/>
          <p:nvPr/>
        </p:nvSpPr>
        <p:spPr>
          <a:xfrm>
            <a:off x="113527" y="5148691"/>
            <a:ext cx="2155545" cy="523520"/>
          </a:xfrm>
          <a:prstGeom prst="rect">
            <a:avLst/>
          </a:prstGeom>
          <a:solidFill>
            <a:sysClr val="window" lastClr="FFFFFF">
              <a:lumMod val="95000"/>
            </a:sysClr>
          </a:solidFill>
        </p:spPr>
        <p:txBody>
          <a:bodyPr wrap="square" lIns="144000" tIns="108000" rIns="108000" bIns="108000" rtlCol="0">
            <a:noAutofit/>
          </a:bodyPr>
          <a:lstStyle>
            <a:defPPr>
              <a:defRPr lang="en-US"/>
            </a:defPPr>
            <a:lvl1pPr>
              <a:defRPr sz="1100" b="1">
                <a:solidFill>
                  <a:schemeClr val="tx1">
                    <a:lumMod val="85000"/>
                    <a:lumOff val="15000"/>
                  </a:schemeClr>
                </a:solidFil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lumMod val="95000"/>
                    <a:lumOff val="5000"/>
                  </a:prstClr>
                </a:solidFill>
                <a:effectLst/>
                <a:uLnTx/>
                <a:uFillTx/>
              </a:rPr>
              <a:t>ICB Safeguarding team: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lumMod val="95000"/>
                    <a:lumOff val="5000"/>
                  </a:prstClr>
                </a:solidFill>
                <a:effectLst/>
                <a:uLnTx/>
                <a:uFillTx/>
              </a:rPr>
              <a:t>0113 221 7476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lumMod val="95000"/>
                    <a:lumOff val="5000"/>
                  </a:prstClr>
                </a:solidFill>
                <a:effectLst/>
                <a:uLnTx/>
                <a:uFillTx/>
              </a:rPr>
              <a:t>wyicb-leeds.safeguardingteam@nhs.net</a:t>
            </a: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1050" b="1" i="0" u="none" strike="noStrike" kern="0" cap="none" spc="0" normalizeH="0" baseline="0" noProof="0" dirty="0">
              <a:ln>
                <a:noFill/>
              </a:ln>
              <a:solidFill>
                <a:srgbClr val="C00000"/>
              </a:solidFill>
              <a:effectLst/>
              <a:uLnTx/>
              <a:uFillTx/>
            </a:endParaRPr>
          </a:p>
        </p:txBody>
      </p:sp>
    </p:spTree>
    <p:extLst>
      <p:ext uri="{BB962C8B-B14F-4D97-AF65-F5344CB8AC3E}">
        <p14:creationId xmlns:p14="http://schemas.microsoft.com/office/powerpoint/2010/main" val="16828136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1124</TotalTime>
  <Words>618</Words>
  <Application>Microsoft Office PowerPoint</Application>
  <PresentationFormat>On-screen Show (16:10)</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Fuller</dc:creator>
  <cp:lastModifiedBy>SAID, Saika (NHS WEST YORKSHIRE ICB - 15F)</cp:lastModifiedBy>
  <cp:revision>54</cp:revision>
  <dcterms:created xsi:type="dcterms:W3CDTF">2020-12-17T16:58:37Z</dcterms:created>
  <dcterms:modified xsi:type="dcterms:W3CDTF">2022-09-02T08:58:55Z</dcterms:modified>
</cp:coreProperties>
</file>