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7" r:id="rId11"/>
  </p:sldIdLst>
  <p:sldSz cx="18288000" cy="10287000"/>
  <p:notesSz cx="6669088" cy="9926638"/>
  <p:embeddedFontLst>
    <p:embeddedFont>
      <p:font typeface="Nunito Sans" panose="020B0604020202020204" charset="0"/>
      <p:regular r:id="rId13"/>
      <p:bold r:id="rId14"/>
      <p:italic r:id="rId15"/>
      <p:boldItalic r:id="rId16"/>
    </p:embeddedFont>
    <p:embeddedFont>
      <p:font typeface="Poppins SemiBold"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RmF0QRgQqE38d3lTu/kJItMsK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5" autoAdjust="0"/>
  </p:normalViewPr>
  <p:slideViewPr>
    <p:cSldViewPr snapToGrid="0">
      <p:cViewPr varScale="1">
        <p:scale>
          <a:sx n="33" d="100"/>
          <a:sy n="33" d="100"/>
        </p:scale>
        <p:origin x="15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894" y="4715143"/>
            <a:ext cx="5335257" cy="4466972"/>
          </a:xfrm>
          <a:prstGeom prst="rect">
            <a:avLst/>
          </a:prstGeom>
          <a:noFill/>
          <a:ln>
            <a:noFill/>
          </a:ln>
        </p:spPr>
        <p:txBody>
          <a:bodyPr spcFirstLastPara="1" wrap="square" lIns="83100" tIns="83100" rIns="83100" bIns="831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029876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0000"/>
              </a:lnSpc>
              <a:spcBef>
                <a:spcPts val="0"/>
              </a:spcBef>
              <a:spcAft>
                <a:spcPts val="0"/>
              </a:spcAft>
              <a:buSzPts val="1100"/>
              <a:buNone/>
            </a:pPr>
            <a:endParaRPr sz="1500" dirty="0">
              <a:latin typeface="Calibri"/>
              <a:ea typeface="Calibri"/>
              <a:cs typeface="Calibri"/>
              <a:sym typeface="Calibri"/>
            </a:endParaRPr>
          </a:p>
        </p:txBody>
      </p:sp>
    </p:spTree>
    <p:extLst>
      <p:ext uri="{BB962C8B-B14F-4D97-AF65-F5344CB8AC3E}">
        <p14:creationId xmlns:p14="http://schemas.microsoft.com/office/powerpoint/2010/main" val="106704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2: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0"/>
              </a:spcBef>
              <a:spcAft>
                <a:spcPts val="0"/>
              </a:spcAft>
              <a:buClr>
                <a:schemeClr val="dk1"/>
              </a:buClr>
              <a:buSzPts val="1100"/>
              <a:buNone/>
            </a:pPr>
            <a:r>
              <a:rPr lang="en-GB" sz="1300" dirty="0">
                <a:solidFill>
                  <a:schemeClr val="dk1"/>
                </a:solidFill>
                <a:latin typeface="Calibri"/>
                <a:ea typeface="Calibri"/>
                <a:cs typeface="Calibri"/>
                <a:sym typeface="Calibri"/>
              </a:rPr>
              <a:t>Over the next four years we are putting all of the above into practice. We’re going to be busy!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Due to its complexity, much of the early phase of the project has been about getting staff and structures in place, and integrating aims and approaches.  </a:t>
            </a:r>
            <a:endParaRPr dirty="0"/>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We are now </a:t>
            </a:r>
            <a:r>
              <a:rPr lang="en-GB" sz="1300" b="1" dirty="0">
                <a:solidFill>
                  <a:schemeClr val="dk1"/>
                </a:solidFill>
                <a:latin typeface="Calibri"/>
                <a:ea typeface="Calibri"/>
                <a:cs typeface="Calibri"/>
                <a:sym typeface="Calibri"/>
              </a:rPr>
              <a:t>moving into a more outward-focused phase, updating our new website, planning out second Climate Assembly and the upcoming City Hub</a:t>
            </a:r>
            <a:r>
              <a:rPr lang="en-GB" sz="1300" dirty="0">
                <a:solidFill>
                  <a:schemeClr val="dk1"/>
                </a:solidFill>
                <a:latin typeface="Calibri"/>
                <a:ea typeface="Calibri"/>
                <a:cs typeface="Calibri"/>
                <a:sym typeface="Calibri"/>
              </a:rPr>
              <a:t> - so watch this space.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There are opportunities for engagement across much of what we do.  In particular, we want to connect others into work on the Leeds Doughnut, our second Climate Assembly in April, and our ongoing training programme. </a:t>
            </a:r>
            <a:endParaRPr lang="en-GB" sz="130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GB" sz="1300" dirty="0" smtClean="0">
                <a:latin typeface="Calibri"/>
                <a:ea typeface="Calibri"/>
                <a:cs typeface="Calibri"/>
                <a:sym typeface="Calibri"/>
              </a:rPr>
              <a:t>None of this can be done alone.  We reach out to anyone and everyone who is playing their part.  </a:t>
            </a:r>
            <a:endParaRPr lang="en-GB" sz="1400" dirty="0" smtClean="0"/>
          </a:p>
          <a:p>
            <a:pPr marL="0" lvl="0" indent="0" algn="l" rtl="0">
              <a:lnSpc>
                <a:spcPct val="100000"/>
              </a:lnSpc>
              <a:spcBef>
                <a:spcPts val="0"/>
              </a:spcBef>
              <a:spcAft>
                <a:spcPts val="0"/>
              </a:spcAft>
              <a:buSzPts val="1100"/>
              <a:buNone/>
            </a:pPr>
            <a:r>
              <a:rPr lang="en-GB" sz="1300" b="1" dirty="0" smtClean="0">
                <a:latin typeface="Calibri"/>
                <a:ea typeface="Calibri"/>
                <a:cs typeface="Calibri"/>
                <a:sym typeface="Calibri"/>
              </a:rPr>
              <a:t>Get in touch if you want to hear more or to get involved.</a:t>
            </a:r>
            <a:endParaRPr dirty="0"/>
          </a:p>
        </p:txBody>
      </p:sp>
    </p:spTree>
    <p:extLst>
      <p:ext uri="{BB962C8B-B14F-4D97-AF65-F5344CB8AC3E}">
        <p14:creationId xmlns:p14="http://schemas.microsoft.com/office/powerpoint/2010/main" val="326930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0"/>
              </a:spcBef>
              <a:spcAft>
                <a:spcPts val="0"/>
              </a:spcAft>
              <a:buSzPts val="1100"/>
              <a:buNone/>
            </a:pPr>
            <a:r>
              <a:rPr lang="en-GB" sz="1300" dirty="0">
                <a:solidFill>
                  <a:schemeClr val="dk1"/>
                </a:solidFill>
                <a:latin typeface="Calibri"/>
                <a:ea typeface="Calibri"/>
                <a:cs typeface="Calibri"/>
                <a:sym typeface="Calibri"/>
              </a:rPr>
              <a:t>Leeds groups and organisations have been active around climate for many </a:t>
            </a:r>
            <a:r>
              <a:rPr lang="en-GB" sz="1300" dirty="0" smtClean="0">
                <a:solidFill>
                  <a:schemeClr val="dk1"/>
                </a:solidFill>
                <a:latin typeface="Calibri"/>
                <a:ea typeface="Calibri"/>
                <a:cs typeface="Calibri"/>
                <a:sym typeface="Calibri"/>
              </a:rPr>
              <a:t>years</a:t>
            </a:r>
          </a:p>
          <a:p>
            <a:pPr marL="0" lvl="0" indent="0" algn="l" rtl="0">
              <a:lnSpc>
                <a:spcPct val="107916"/>
              </a:lnSpc>
              <a:spcBef>
                <a:spcPts val="0"/>
              </a:spcBef>
              <a:spcAft>
                <a:spcPts val="0"/>
              </a:spcAft>
              <a:buSzPts val="1100"/>
              <a:buNone/>
            </a:pPr>
            <a:endParaRPr lang="en-GB" sz="1300" b="1" dirty="0" smtClean="0">
              <a:solidFill>
                <a:schemeClr val="dk1"/>
              </a:solidFill>
              <a:latin typeface="Calibri"/>
              <a:ea typeface="Calibri"/>
              <a:cs typeface="Calibri"/>
              <a:sym typeface="Calibri"/>
            </a:endParaRPr>
          </a:p>
          <a:p>
            <a:pPr marL="0" lvl="0" indent="0" algn="l" rtl="0">
              <a:lnSpc>
                <a:spcPct val="107916"/>
              </a:lnSpc>
              <a:spcBef>
                <a:spcPts val="0"/>
              </a:spcBef>
              <a:spcAft>
                <a:spcPts val="0"/>
              </a:spcAft>
              <a:buSzPts val="1100"/>
              <a:buNone/>
            </a:pPr>
            <a:r>
              <a:rPr lang="en-GB" sz="1300" b="1" dirty="0" smtClean="0">
                <a:solidFill>
                  <a:schemeClr val="dk1"/>
                </a:solidFill>
                <a:latin typeface="Calibri"/>
                <a:ea typeface="Calibri"/>
                <a:cs typeface="Calibri"/>
                <a:sym typeface="Calibri"/>
              </a:rPr>
              <a:t>urgent </a:t>
            </a:r>
            <a:r>
              <a:rPr lang="en-GB" sz="1300" b="1" dirty="0">
                <a:solidFill>
                  <a:schemeClr val="dk1"/>
                </a:solidFill>
                <a:latin typeface="Calibri"/>
                <a:ea typeface="Calibri"/>
                <a:cs typeface="Calibri"/>
                <a:sym typeface="Calibri"/>
              </a:rPr>
              <a:t>climate challenge can only be met through collaboration </a:t>
            </a:r>
            <a:r>
              <a:rPr lang="en-GB" sz="1300" dirty="0">
                <a:solidFill>
                  <a:schemeClr val="dk1"/>
                </a:solidFill>
                <a:latin typeface="Calibri"/>
                <a:ea typeface="Calibri"/>
                <a:cs typeface="Calibri"/>
                <a:sym typeface="Calibri"/>
              </a:rPr>
              <a:t>and a </a:t>
            </a:r>
            <a:r>
              <a:rPr lang="en-GB" sz="1300" b="1" dirty="0">
                <a:solidFill>
                  <a:schemeClr val="dk1"/>
                </a:solidFill>
                <a:latin typeface="Calibri"/>
                <a:ea typeface="Calibri"/>
                <a:cs typeface="Calibri"/>
                <a:sym typeface="Calibri"/>
              </a:rPr>
              <a:t>whole systems approach that mobilises the entire city</a:t>
            </a:r>
            <a:r>
              <a:rPr lang="en-GB" sz="1300" dirty="0">
                <a:solidFill>
                  <a:schemeClr val="dk1"/>
                </a:solidFill>
                <a:latin typeface="Calibri"/>
                <a:ea typeface="Calibri"/>
                <a:cs typeface="Calibri"/>
                <a:sym typeface="Calibri"/>
              </a:rPr>
              <a:t>.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SzPts val="1100"/>
              <a:buNone/>
            </a:pPr>
            <a:r>
              <a:rPr lang="en-GB" sz="1300" dirty="0">
                <a:solidFill>
                  <a:schemeClr val="dk1"/>
                </a:solidFill>
                <a:latin typeface="Calibri"/>
                <a:ea typeface="Calibri"/>
                <a:cs typeface="Calibri"/>
                <a:sym typeface="Calibri"/>
              </a:rPr>
              <a:t>Climate Action Leeds was successfully awarded </a:t>
            </a:r>
            <a:r>
              <a:rPr lang="en-GB" sz="1300" b="1" dirty="0">
                <a:solidFill>
                  <a:schemeClr val="dk1"/>
                </a:solidFill>
                <a:latin typeface="Calibri"/>
                <a:ea typeface="Calibri"/>
                <a:cs typeface="Calibri"/>
                <a:sym typeface="Calibri"/>
              </a:rPr>
              <a:t>£2.5 million by the National Lottery and was set up in 2020</a:t>
            </a:r>
            <a:r>
              <a:rPr lang="en-GB" sz="1300" dirty="0">
                <a:solidFill>
                  <a:schemeClr val="dk1"/>
                </a:solidFill>
                <a:latin typeface="Calibri"/>
                <a:ea typeface="Calibri"/>
                <a:cs typeface="Calibri"/>
                <a:sym typeface="Calibri"/>
              </a:rPr>
              <a:t>.  </a:t>
            </a:r>
            <a:endParaRPr lang="en-GB" sz="1300" dirty="0" smtClean="0">
              <a:solidFill>
                <a:schemeClr val="dk1"/>
              </a:solidFill>
              <a:latin typeface="Calibri"/>
              <a:ea typeface="Calibri"/>
              <a:cs typeface="Calibri"/>
              <a:sym typeface="Calibri"/>
            </a:endParaRPr>
          </a:p>
          <a:p>
            <a:pPr marL="0" lvl="0" indent="0" algn="l" rtl="0">
              <a:lnSpc>
                <a:spcPct val="107916"/>
              </a:lnSpc>
              <a:spcBef>
                <a:spcPts val="727"/>
              </a:spcBef>
              <a:spcAft>
                <a:spcPts val="0"/>
              </a:spcAft>
              <a:buSzPts val="1100"/>
              <a:buNone/>
            </a:pPr>
            <a:endParaRPr lang="en-GB" sz="1300" dirty="0" smtClean="0">
              <a:solidFill>
                <a:schemeClr val="dk1"/>
              </a:solidFill>
              <a:latin typeface="Calibri"/>
              <a:ea typeface="Calibri"/>
              <a:cs typeface="Calibri"/>
              <a:sym typeface="Calibri"/>
            </a:endParaRPr>
          </a:p>
          <a:p>
            <a:pPr marL="0" lvl="0" indent="0" algn="l" rtl="0">
              <a:lnSpc>
                <a:spcPct val="107916"/>
              </a:lnSpc>
              <a:spcBef>
                <a:spcPts val="727"/>
              </a:spcBef>
              <a:spcAft>
                <a:spcPts val="0"/>
              </a:spcAft>
              <a:buSzPts val="1100"/>
              <a:buNone/>
            </a:pPr>
            <a:r>
              <a:rPr lang="en-GB" sz="1300" dirty="0" smtClean="0">
                <a:solidFill>
                  <a:schemeClr val="dk1"/>
                </a:solidFill>
                <a:latin typeface="Calibri"/>
                <a:ea typeface="Calibri"/>
                <a:cs typeface="Calibri"/>
                <a:sym typeface="Calibri"/>
              </a:rPr>
              <a:t>The </a:t>
            </a:r>
            <a:r>
              <a:rPr lang="en-GB" sz="1300" dirty="0">
                <a:solidFill>
                  <a:schemeClr val="dk1"/>
                </a:solidFill>
                <a:latin typeface="Calibri"/>
                <a:ea typeface="Calibri"/>
                <a:cs typeface="Calibri"/>
                <a:sym typeface="Calibri"/>
              </a:rPr>
              <a:t>idea and structure for Climate Action Leeds emerged from the activities of Our Future Leeds which acts as an independent strategic partner, offering guidance and support, as well as lobbying and advocacy work for this programme.</a:t>
            </a:r>
            <a:endParaRPr sz="1300" dirty="0">
              <a:solidFill>
                <a:schemeClr val="dk1"/>
              </a:solidFill>
              <a:latin typeface="Calibri"/>
              <a:ea typeface="Calibri"/>
              <a:cs typeface="Calibri"/>
              <a:sym typeface="Calibri"/>
            </a:endParaRPr>
          </a:p>
          <a:p>
            <a:pPr marL="0" lvl="0" indent="0" algn="l" rtl="0">
              <a:lnSpc>
                <a:spcPct val="100000"/>
              </a:lnSpc>
              <a:spcBef>
                <a:spcPts val="727"/>
              </a:spcBef>
              <a:spcAft>
                <a:spcPts val="0"/>
              </a:spcAft>
              <a:buSzPts val="1100"/>
              <a:buNone/>
            </a:pPr>
            <a:endParaRPr dirty="0"/>
          </a:p>
        </p:txBody>
      </p:sp>
    </p:spTree>
    <p:extLst>
      <p:ext uri="{BB962C8B-B14F-4D97-AF65-F5344CB8AC3E}">
        <p14:creationId xmlns:p14="http://schemas.microsoft.com/office/powerpoint/2010/main" val="147642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15000"/>
              </a:lnSpc>
              <a:spcBef>
                <a:spcPts val="1091"/>
              </a:spcBef>
              <a:spcAft>
                <a:spcPts val="0"/>
              </a:spcAft>
              <a:buSzPts val="1100"/>
              <a:buNone/>
            </a:pPr>
            <a:r>
              <a:rPr lang="en-GB" sz="1300" dirty="0" smtClean="0">
                <a:latin typeface="Calibri"/>
                <a:ea typeface="Calibri"/>
                <a:cs typeface="Calibri"/>
                <a:sym typeface="Calibri"/>
              </a:rPr>
              <a:t>For </a:t>
            </a:r>
            <a:r>
              <a:rPr lang="en-GB" sz="1300" dirty="0">
                <a:latin typeface="Calibri"/>
                <a:ea typeface="Calibri"/>
                <a:cs typeface="Calibri"/>
                <a:sym typeface="Calibri"/>
              </a:rPr>
              <a:t>Climate Action Leeds </a:t>
            </a:r>
            <a:r>
              <a:rPr lang="en-GB" sz="1300" b="1" dirty="0">
                <a:latin typeface="Calibri"/>
                <a:ea typeface="Calibri"/>
                <a:cs typeface="Calibri"/>
                <a:sym typeface="Calibri"/>
              </a:rPr>
              <a:t>HOW</a:t>
            </a:r>
            <a:r>
              <a:rPr lang="en-GB" sz="1300" dirty="0">
                <a:latin typeface="Calibri"/>
                <a:ea typeface="Calibri"/>
                <a:cs typeface="Calibri"/>
                <a:sym typeface="Calibri"/>
              </a:rPr>
              <a:t> we do this is inseparable from </a:t>
            </a:r>
            <a:r>
              <a:rPr lang="en-GB" sz="1300" b="1" dirty="0">
                <a:latin typeface="Calibri"/>
                <a:ea typeface="Calibri"/>
                <a:cs typeface="Calibri"/>
                <a:sym typeface="Calibri"/>
              </a:rPr>
              <a:t>WHAT</a:t>
            </a:r>
            <a:r>
              <a:rPr lang="en-GB" sz="1300" dirty="0">
                <a:latin typeface="Calibri"/>
                <a:ea typeface="Calibri"/>
                <a:cs typeface="Calibri"/>
                <a:sym typeface="Calibri"/>
              </a:rPr>
              <a:t> we want to achieve – and we use a </a:t>
            </a:r>
            <a:r>
              <a:rPr lang="en-GB" sz="1300" b="1" dirty="0">
                <a:latin typeface="Calibri"/>
                <a:ea typeface="Calibri"/>
                <a:cs typeface="Calibri"/>
                <a:sym typeface="Calibri"/>
              </a:rPr>
              <a:t>movement-building ethos based on informing, empowering, connecting and mobilising communities to plan and act strategically </a:t>
            </a:r>
            <a:r>
              <a:rPr lang="en-GB" sz="1300" dirty="0">
                <a:latin typeface="Calibri"/>
                <a:ea typeface="Calibri"/>
                <a:cs typeface="Calibri"/>
                <a:sym typeface="Calibri"/>
              </a:rPr>
              <a:t>across the city</a:t>
            </a:r>
            <a:r>
              <a:rPr lang="en-GB" sz="1300" dirty="0" smtClean="0">
                <a:latin typeface="Calibri"/>
                <a:ea typeface="Calibri"/>
                <a:cs typeface="Calibri"/>
                <a:sym typeface="Calibri"/>
              </a:rPr>
              <a:t>.</a:t>
            </a:r>
          </a:p>
          <a:p>
            <a:pPr marL="0" lvl="0" indent="0" algn="l" rtl="0">
              <a:lnSpc>
                <a:spcPct val="115000"/>
              </a:lnSpc>
              <a:spcBef>
                <a:spcPts val="1091"/>
              </a:spcBef>
              <a:spcAft>
                <a:spcPts val="0"/>
              </a:spcAft>
              <a:buSzPts val="1100"/>
              <a:buNone/>
            </a:pPr>
            <a:endParaRPr lang="en-GB" sz="1300" dirty="0" smtClean="0">
              <a:latin typeface="Calibri"/>
              <a:ea typeface="Calibri"/>
              <a:cs typeface="Calibri"/>
              <a:sym typeface="Calibri"/>
            </a:endParaRPr>
          </a:p>
          <a:p>
            <a:pPr marL="0" lvl="0" indent="0" algn="l" rtl="0">
              <a:lnSpc>
                <a:spcPct val="115000"/>
              </a:lnSpc>
              <a:spcBef>
                <a:spcPts val="1091"/>
              </a:spcBef>
              <a:spcAft>
                <a:spcPts val="1091"/>
              </a:spcAft>
              <a:buClr>
                <a:schemeClr val="dk1"/>
              </a:buClr>
              <a:buSzPts val="1100"/>
              <a:buNone/>
            </a:pPr>
            <a:r>
              <a:rPr lang="en-GB" dirty="0" smtClean="0"/>
              <a:t>underpinned by a set of core values around enabling and hearing different voices, and recognising and addressing inequalities - be it of access, of information, of status, power or experience.   Our community-centred work recognises that those who are most affected by issues will also be best placed to find the solutions.  Climate change impacts the most vulnerable members of society most, so the response has to be embedded in social justice - both locally and internationally. </a:t>
            </a:r>
            <a:endParaRPr dirty="0"/>
          </a:p>
        </p:txBody>
      </p:sp>
    </p:spTree>
    <p:extLst>
      <p:ext uri="{BB962C8B-B14F-4D97-AF65-F5344CB8AC3E}">
        <p14:creationId xmlns:p14="http://schemas.microsoft.com/office/powerpoint/2010/main" val="208133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15000"/>
              </a:lnSpc>
              <a:spcBef>
                <a:spcPts val="727"/>
              </a:spcBef>
              <a:spcAft>
                <a:spcPts val="0"/>
              </a:spcAft>
              <a:buClr>
                <a:schemeClr val="dk1"/>
              </a:buClr>
              <a:buSzPts val="1100"/>
              <a:buNone/>
            </a:pPr>
            <a:r>
              <a:rPr lang="en-GB" dirty="0">
                <a:solidFill>
                  <a:schemeClr val="dk1"/>
                </a:solidFill>
                <a:latin typeface="Calibri"/>
                <a:ea typeface="Calibri"/>
                <a:cs typeface="Calibri"/>
                <a:sym typeface="Calibri"/>
              </a:rPr>
              <a:t>The bedrock of Climate Action Leeds is the local community hubs, which will be based in 8 communities across Leeds to facilitate community-led climate action within neighbourhoods. </a:t>
            </a:r>
            <a:endParaRPr dirty="0">
              <a:solidFill>
                <a:schemeClr val="dk1"/>
              </a:solidFill>
              <a:latin typeface="Calibri"/>
              <a:ea typeface="Calibri"/>
              <a:cs typeface="Calibri"/>
              <a:sym typeface="Calibri"/>
            </a:endParaRPr>
          </a:p>
          <a:p>
            <a:pPr marL="0" lvl="0" indent="0" algn="l" rtl="0">
              <a:lnSpc>
                <a:spcPct val="115000"/>
              </a:lnSpc>
              <a:spcBef>
                <a:spcPts val="727"/>
              </a:spcBef>
              <a:spcAft>
                <a:spcPts val="0"/>
              </a:spcAft>
              <a:buClr>
                <a:schemeClr val="dk1"/>
              </a:buClr>
              <a:buSzPts val="1100"/>
              <a:buNone/>
            </a:pPr>
            <a:r>
              <a:rPr lang="en-GB" dirty="0" smtClean="0">
                <a:solidFill>
                  <a:schemeClr val="dk1"/>
                </a:solidFill>
                <a:latin typeface="Calibri"/>
                <a:ea typeface="Calibri"/>
                <a:cs typeface="Calibri"/>
                <a:sym typeface="Calibri"/>
              </a:rPr>
              <a:t>These </a:t>
            </a:r>
            <a:r>
              <a:rPr lang="en-GB" dirty="0">
                <a:solidFill>
                  <a:schemeClr val="dk1"/>
                </a:solidFill>
                <a:latin typeface="Calibri"/>
                <a:ea typeface="Calibri"/>
                <a:cs typeface="Calibri"/>
                <a:sym typeface="Calibri"/>
              </a:rPr>
              <a:t>hub areas are being selected carefully to reflect the diversity of different communities in Leeds: e.g.- market towns, inner city, outer suburbs, and many more.  </a:t>
            </a:r>
            <a:r>
              <a:rPr lang="en-GB" b="1" dirty="0">
                <a:solidFill>
                  <a:schemeClr val="dk1"/>
                </a:solidFill>
                <a:latin typeface="Calibri"/>
                <a:ea typeface="Calibri"/>
                <a:cs typeface="Calibri"/>
                <a:sym typeface="Calibri"/>
              </a:rPr>
              <a:t>In each area we are supporting residents to develop a local climate action group that we support and work with to create their own community climate action plan, based in local priorities.</a:t>
            </a:r>
            <a:r>
              <a:rPr lang="en-GB"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727"/>
              </a:spcBef>
              <a:spcAft>
                <a:spcPts val="0"/>
              </a:spcAft>
              <a:buClr>
                <a:schemeClr val="dk1"/>
              </a:buClr>
              <a:buSzPts val="1100"/>
              <a:buNone/>
            </a:pPr>
            <a:r>
              <a:rPr lang="en-GB" dirty="0">
                <a:solidFill>
                  <a:schemeClr val="dk1"/>
                </a:solidFill>
                <a:latin typeface="Calibri"/>
                <a:ea typeface="Calibri"/>
                <a:cs typeface="Calibri"/>
                <a:sym typeface="Calibri"/>
              </a:rPr>
              <a:t>When they are ready, our budget allows for financial support for their activities agreed in their plan and the employment of a local Hub worker for 3 years (2 days </a:t>
            </a:r>
            <a:r>
              <a:rPr lang="en-GB" dirty="0" err="1">
                <a:solidFill>
                  <a:schemeClr val="dk1"/>
                </a:solidFill>
                <a:latin typeface="Calibri"/>
                <a:ea typeface="Calibri"/>
                <a:cs typeface="Calibri"/>
                <a:sym typeface="Calibri"/>
              </a:rPr>
              <a:t>pw</a:t>
            </a:r>
            <a:r>
              <a:rPr lang="en-GB" dirty="0">
                <a:solidFill>
                  <a:schemeClr val="dk1"/>
                </a:solidFill>
                <a:latin typeface="Calibri"/>
                <a:ea typeface="Calibri"/>
                <a:cs typeface="Calibri"/>
                <a:sym typeface="Calibri"/>
              </a:rPr>
              <a:t>) to support the group, Hub and activities.</a:t>
            </a:r>
            <a:endParaRPr dirty="0">
              <a:solidFill>
                <a:schemeClr val="dk1"/>
              </a:solidFill>
              <a:latin typeface="Calibri"/>
              <a:ea typeface="Calibri"/>
              <a:cs typeface="Calibri"/>
              <a:sym typeface="Calibri"/>
            </a:endParaRPr>
          </a:p>
          <a:p>
            <a:pPr marL="0" lvl="0" indent="0" algn="l" rtl="0">
              <a:lnSpc>
                <a:spcPct val="115000"/>
              </a:lnSpc>
              <a:spcBef>
                <a:spcPts val="727"/>
              </a:spcBef>
              <a:spcAft>
                <a:spcPts val="0"/>
              </a:spcAft>
              <a:buClr>
                <a:schemeClr val="dk1"/>
              </a:buClr>
              <a:buSzPts val="1100"/>
              <a:buNone/>
            </a:pPr>
            <a:r>
              <a:rPr lang="en-GB" dirty="0">
                <a:solidFill>
                  <a:schemeClr val="dk1"/>
                </a:solidFill>
                <a:latin typeface="Calibri"/>
                <a:ea typeface="Calibri"/>
                <a:cs typeface="Calibri"/>
                <a:sym typeface="Calibri"/>
              </a:rPr>
              <a:t>Because of </a:t>
            </a:r>
            <a:r>
              <a:rPr lang="en-GB" dirty="0" err="1">
                <a:solidFill>
                  <a:schemeClr val="dk1"/>
                </a:solidFill>
                <a:latin typeface="Calibri"/>
                <a:ea typeface="Calibri"/>
                <a:cs typeface="Calibri"/>
                <a:sym typeface="Calibri"/>
              </a:rPr>
              <a:t>Covid</a:t>
            </a:r>
            <a:r>
              <a:rPr lang="en-GB" dirty="0">
                <a:solidFill>
                  <a:schemeClr val="dk1"/>
                </a:solidFill>
                <a:latin typeface="Calibri"/>
                <a:ea typeface="Calibri"/>
                <a:cs typeface="Calibri"/>
                <a:sym typeface="Calibri"/>
              </a:rPr>
              <a:t> restrictions, most of the engagement work has been online. This has not been as difficult as we feared, but it has certainly been slower than hoped in some areas as a result. Our approach has been to contact local stakeholders; community groups, voluntary organisations, council staff and councillors and other public services, whilst ensuring that residents are at the centre and the process is resident-led.  All areas now have residents involved who are either on or expressing interest in being on a steering group to become a climate action group, and are working or about to start on final development phases, of the hubs becoming operational with local development workers in place. </a:t>
            </a:r>
            <a:endParaRPr dirty="0">
              <a:solidFill>
                <a:schemeClr val="dk1"/>
              </a:solidFill>
              <a:latin typeface="Calibri"/>
              <a:ea typeface="Calibri"/>
              <a:cs typeface="Calibri"/>
              <a:sym typeface="Calibri"/>
            </a:endParaRPr>
          </a:p>
          <a:p>
            <a:pPr marL="0" lvl="0" indent="0" algn="l" rtl="0">
              <a:lnSpc>
                <a:spcPct val="115000"/>
              </a:lnSpc>
              <a:spcBef>
                <a:spcPts val="727"/>
              </a:spcBef>
              <a:spcAft>
                <a:spcPts val="0"/>
              </a:spcAft>
              <a:buClr>
                <a:schemeClr val="dk1"/>
              </a:buClr>
              <a:buSzPts val="1100"/>
              <a:buNone/>
            </a:pPr>
            <a:r>
              <a:rPr lang="en-GB" dirty="0">
                <a:solidFill>
                  <a:schemeClr val="dk1"/>
                </a:solidFill>
                <a:latin typeface="Calibri"/>
                <a:ea typeface="Calibri"/>
                <a:cs typeface="Calibri"/>
                <a:sym typeface="Calibri"/>
              </a:rPr>
              <a:t>In addition, our programme of support and grants for smaller projects will start in October this year. These will be available to communities, groups and projects city wide</a:t>
            </a:r>
            <a:endParaRPr dirty="0">
              <a:solidFill>
                <a:schemeClr val="dk1"/>
              </a:solidFill>
              <a:latin typeface="Calibri"/>
              <a:ea typeface="Calibri"/>
              <a:cs typeface="Calibri"/>
              <a:sym typeface="Calibri"/>
            </a:endParaRPr>
          </a:p>
          <a:p>
            <a:pPr marL="0" lvl="0" indent="0" algn="l" rtl="0">
              <a:lnSpc>
                <a:spcPct val="115000"/>
              </a:lnSpc>
              <a:spcBef>
                <a:spcPts val="727"/>
              </a:spcBef>
              <a:spcAft>
                <a:spcPts val="0"/>
              </a:spcAft>
              <a:buClr>
                <a:schemeClr val="dk1"/>
              </a:buClr>
              <a:buSzPts val="1100"/>
              <a:buNone/>
            </a:pPr>
            <a:r>
              <a:rPr lang="en-GB" dirty="0">
                <a:solidFill>
                  <a:schemeClr val="dk1"/>
                </a:solidFill>
                <a:latin typeface="Calibri"/>
                <a:ea typeface="Calibri"/>
                <a:cs typeface="Calibri"/>
                <a:sym typeface="Calibri"/>
              </a:rPr>
              <a:t>Climate Action Leeds other strands of work support and inform the work of the hubs, and in turn insights and actions from the community hubs help us develop our city scale work.  Overall, we want these community climate action hubs to be a catalyst for city wide change and to inspire others to set up similar projects</a:t>
            </a:r>
            <a:r>
              <a:rPr lang="en-GB" dirty="0" smtClean="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8301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0"/>
              </a:spcBef>
              <a:spcAft>
                <a:spcPts val="0"/>
              </a:spcAft>
              <a:buClr>
                <a:schemeClr val="dk1"/>
              </a:buClr>
              <a:buSzPts val="1100"/>
              <a:buNone/>
            </a:pPr>
            <a:r>
              <a:rPr lang="en-GB" sz="1300" b="1" dirty="0">
                <a:solidFill>
                  <a:schemeClr val="dk1"/>
                </a:solidFill>
                <a:latin typeface="Calibri"/>
                <a:ea typeface="Calibri"/>
                <a:cs typeface="Calibri"/>
                <a:sym typeface="Calibri"/>
              </a:rPr>
              <a:t>City hub</a:t>
            </a:r>
            <a:endParaRPr sz="13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GB" sz="1300" dirty="0">
                <a:solidFill>
                  <a:schemeClr val="dk1"/>
                </a:solidFill>
                <a:latin typeface="Calibri"/>
                <a:ea typeface="Calibri"/>
                <a:cs typeface="Calibri"/>
                <a:sym typeface="Calibri"/>
              </a:rPr>
              <a:t>As well as hubs based in different community settings, our programme of work involves setting up a hub in Leeds city centre.  This is a place for the whole project to come together. </a:t>
            </a:r>
            <a:endParaRPr sz="13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GB" sz="1300" dirty="0" smtClean="0">
                <a:solidFill>
                  <a:schemeClr val="dk1"/>
                </a:solidFill>
                <a:latin typeface="Calibri"/>
                <a:ea typeface="Calibri"/>
                <a:cs typeface="Calibri"/>
                <a:sym typeface="Calibri"/>
              </a:rPr>
              <a:t>It </a:t>
            </a:r>
            <a:r>
              <a:rPr lang="en-GB" sz="1300" dirty="0">
                <a:solidFill>
                  <a:schemeClr val="dk1"/>
                </a:solidFill>
                <a:latin typeface="Calibri"/>
                <a:ea typeface="Calibri"/>
                <a:cs typeface="Calibri"/>
                <a:sym typeface="Calibri"/>
              </a:rPr>
              <a:t>will take different forms at different times.  </a:t>
            </a:r>
            <a:r>
              <a:rPr lang="en-GB" sz="1300" b="1" dirty="0">
                <a:solidFill>
                  <a:schemeClr val="dk1"/>
                </a:solidFill>
                <a:latin typeface="Calibri"/>
                <a:ea typeface="Calibri"/>
                <a:cs typeface="Calibri"/>
                <a:sym typeface="Calibri"/>
              </a:rPr>
              <a:t>We aim to hold workshops, skill sharing events, drop in sessions and exhibitions, to find different, creative, playful, fun and sometimes challenging ways to bring new and diverse people into the conversation.  </a:t>
            </a:r>
            <a:endParaRPr sz="1300" b="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GB" sz="1300" dirty="0" smtClean="0">
                <a:solidFill>
                  <a:schemeClr val="dk1"/>
                </a:solidFill>
                <a:latin typeface="Calibri"/>
                <a:ea typeface="Calibri"/>
                <a:cs typeface="Calibri"/>
                <a:sym typeface="Calibri"/>
              </a:rPr>
              <a:t>Our </a:t>
            </a:r>
            <a:r>
              <a:rPr lang="en-GB" sz="1300" dirty="0">
                <a:solidFill>
                  <a:schemeClr val="dk1"/>
                </a:solidFill>
                <a:latin typeface="Calibri"/>
                <a:ea typeface="Calibri"/>
                <a:cs typeface="Calibri"/>
                <a:sym typeface="Calibri"/>
              </a:rPr>
              <a:t>ultimate aim is to see a permanent venue where the public can come and </a:t>
            </a:r>
            <a:r>
              <a:rPr lang="en-GB" sz="1300" b="1" dirty="0">
                <a:solidFill>
                  <a:schemeClr val="dk1"/>
                </a:solidFill>
                <a:latin typeface="Calibri"/>
                <a:ea typeface="Calibri"/>
                <a:cs typeface="Calibri"/>
                <a:sym typeface="Calibri"/>
              </a:rPr>
              <a:t>learn more about Leeds and the challenges it faces, and play an active part in envisaging their city and shaping its future</a:t>
            </a:r>
            <a:r>
              <a:rPr lang="en-GB" sz="1300" dirty="0">
                <a:solidFill>
                  <a:schemeClr val="dk1"/>
                </a:solidFill>
                <a:latin typeface="Calibri"/>
                <a:ea typeface="Calibri"/>
                <a:cs typeface="Calibri"/>
                <a:sym typeface="Calibri"/>
              </a:rPr>
              <a:t>. </a:t>
            </a:r>
            <a:endParaRPr sz="13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GB" sz="1300" dirty="0" smtClean="0">
                <a:solidFill>
                  <a:schemeClr val="dk1"/>
                </a:solidFill>
                <a:latin typeface="Calibri"/>
                <a:ea typeface="Calibri"/>
                <a:cs typeface="Calibri"/>
                <a:sym typeface="Calibri"/>
              </a:rPr>
              <a:t>This </a:t>
            </a:r>
            <a:r>
              <a:rPr lang="en-GB" sz="1300" dirty="0">
                <a:solidFill>
                  <a:schemeClr val="dk1"/>
                </a:solidFill>
                <a:latin typeface="Calibri"/>
                <a:ea typeface="Calibri"/>
                <a:cs typeface="Calibri"/>
                <a:sym typeface="Calibri"/>
              </a:rPr>
              <a:t>space will become </a:t>
            </a:r>
            <a:r>
              <a:rPr lang="en-GB" sz="1300" b="1" dirty="0">
                <a:solidFill>
                  <a:schemeClr val="dk1"/>
                </a:solidFill>
                <a:latin typeface="Calibri"/>
                <a:ea typeface="Calibri"/>
                <a:cs typeface="Calibri"/>
                <a:sym typeface="Calibri"/>
              </a:rPr>
              <a:t>a central planning and action room for how we tackle the climate emergency and build a community based and just transition</a:t>
            </a:r>
            <a:r>
              <a:rPr lang="en-GB" sz="1300" dirty="0">
                <a:solidFill>
                  <a:schemeClr val="dk1"/>
                </a:solidFill>
                <a:latin typeface="Calibri"/>
                <a:ea typeface="Calibri"/>
                <a:cs typeface="Calibri"/>
                <a:sym typeface="Calibri"/>
              </a:rPr>
              <a:t>.  </a:t>
            </a:r>
            <a:endParaRPr dirty="0"/>
          </a:p>
          <a:p>
            <a:pPr marL="0" lvl="0" indent="0" algn="l" rtl="0">
              <a:lnSpc>
                <a:spcPct val="107916"/>
              </a:lnSpc>
              <a:spcBef>
                <a:spcPts val="0"/>
              </a:spcBef>
              <a:spcAft>
                <a:spcPts val="0"/>
              </a:spcAft>
              <a:buClr>
                <a:schemeClr val="dk1"/>
              </a:buClr>
              <a:buSzPts val="1100"/>
              <a:buNone/>
            </a:pPr>
            <a:r>
              <a:rPr lang="en-GB" sz="1300" dirty="0" smtClean="0">
                <a:solidFill>
                  <a:schemeClr val="dk1"/>
                </a:solidFill>
                <a:latin typeface="Calibri"/>
                <a:ea typeface="Calibri"/>
                <a:cs typeface="Calibri"/>
                <a:sym typeface="Calibri"/>
              </a:rPr>
              <a:t>Our </a:t>
            </a:r>
            <a:r>
              <a:rPr lang="en-GB" sz="1300" dirty="0">
                <a:solidFill>
                  <a:schemeClr val="dk1"/>
                </a:solidFill>
                <a:latin typeface="Calibri"/>
                <a:ea typeface="Calibri"/>
                <a:cs typeface="Calibri"/>
                <a:sym typeface="Calibri"/>
              </a:rPr>
              <a:t>original space is sadly no longer an option however, so we are exploring alternatives with partners such as the city centre BID team and the national Climate Emergency Centres network. </a:t>
            </a:r>
            <a:endParaRPr dirty="0"/>
          </a:p>
        </p:txBody>
      </p:sp>
    </p:spTree>
    <p:extLst>
      <p:ext uri="{BB962C8B-B14F-4D97-AF65-F5344CB8AC3E}">
        <p14:creationId xmlns:p14="http://schemas.microsoft.com/office/powerpoint/2010/main" val="339007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727"/>
              </a:spcBef>
              <a:spcAft>
                <a:spcPts val="0"/>
              </a:spcAft>
              <a:buClr>
                <a:schemeClr val="dk1"/>
              </a:buClr>
              <a:buSzPts val="1100"/>
              <a:buNone/>
            </a:pPr>
            <a:r>
              <a:rPr lang="en-GB" sz="1300" dirty="0" smtClean="0">
                <a:solidFill>
                  <a:schemeClr val="dk1"/>
                </a:solidFill>
                <a:latin typeface="Calibri"/>
                <a:ea typeface="Calibri"/>
                <a:cs typeface="Calibri"/>
                <a:sym typeface="Calibri"/>
              </a:rPr>
              <a:t>The </a:t>
            </a:r>
            <a:r>
              <a:rPr lang="en-GB" sz="1300" dirty="0">
                <a:solidFill>
                  <a:schemeClr val="dk1"/>
                </a:solidFill>
                <a:latin typeface="Calibri"/>
                <a:ea typeface="Calibri"/>
                <a:cs typeface="Calibri"/>
                <a:sym typeface="Calibri"/>
              </a:rPr>
              <a:t>Climate Assembly is a roundtable event that takes place twice a year, and it plays a critical role in the structure of the programme.  The Assembly is an </a:t>
            </a:r>
            <a:r>
              <a:rPr lang="en-GB" sz="1300" b="1" dirty="0">
                <a:solidFill>
                  <a:schemeClr val="dk1"/>
                </a:solidFill>
                <a:latin typeface="Calibri"/>
                <a:ea typeface="Calibri"/>
                <a:cs typeface="Calibri"/>
                <a:sym typeface="Calibri"/>
              </a:rPr>
              <a:t>open, cross-sector event where Climate Action Leeds engages with the broader community of Leeds with the aim to share, learn and plan together</a:t>
            </a:r>
            <a:r>
              <a:rPr lang="en-GB" sz="1300" dirty="0">
                <a:solidFill>
                  <a:schemeClr val="dk1"/>
                </a:solidFill>
                <a:latin typeface="Calibri"/>
                <a:ea typeface="Calibri"/>
                <a:cs typeface="Calibri"/>
                <a:sym typeface="Calibri"/>
              </a:rPr>
              <a:t>.  </a:t>
            </a:r>
            <a:endParaRPr dirty="0"/>
          </a:p>
          <a:p>
            <a:pPr marL="0" lvl="0" indent="0" algn="l" rtl="0">
              <a:lnSpc>
                <a:spcPct val="107916"/>
              </a:lnSpc>
              <a:spcBef>
                <a:spcPts val="727"/>
              </a:spcBef>
              <a:spcAft>
                <a:spcPts val="0"/>
              </a:spcAft>
              <a:buClr>
                <a:schemeClr val="dk1"/>
              </a:buClr>
              <a:buSzPts val="1100"/>
              <a:buNone/>
            </a:pPr>
            <a:r>
              <a:rPr lang="en-GB" sz="1300" dirty="0" smtClean="0">
                <a:solidFill>
                  <a:schemeClr val="dk1"/>
                </a:solidFill>
                <a:latin typeface="Calibri"/>
                <a:ea typeface="Calibri"/>
                <a:cs typeface="Calibri"/>
                <a:sym typeface="Calibri"/>
              </a:rPr>
              <a:t>This </a:t>
            </a:r>
            <a:r>
              <a:rPr lang="en-GB" sz="1300" dirty="0">
                <a:solidFill>
                  <a:schemeClr val="dk1"/>
                </a:solidFill>
                <a:latin typeface="Calibri"/>
                <a:ea typeface="Calibri"/>
                <a:cs typeface="Calibri"/>
                <a:sym typeface="Calibri"/>
              </a:rPr>
              <a:t>could see </a:t>
            </a:r>
            <a:r>
              <a:rPr lang="en-GB" sz="1300" b="1" dirty="0">
                <a:solidFill>
                  <a:schemeClr val="dk1"/>
                </a:solidFill>
                <a:latin typeface="Calibri"/>
                <a:ea typeface="Calibri"/>
                <a:cs typeface="Calibri"/>
                <a:sym typeface="Calibri"/>
              </a:rPr>
              <a:t>faith groups, business leaders, school children and activists all taking their place in a shared conversation, finding connections and creating plans for all their mutual benefit</a:t>
            </a:r>
            <a:r>
              <a:rPr lang="en-GB" sz="1300" dirty="0">
                <a:solidFill>
                  <a:schemeClr val="dk1"/>
                </a:solidFill>
                <a:latin typeface="Calibri"/>
                <a:ea typeface="Calibri"/>
                <a:cs typeface="Calibri"/>
                <a:sym typeface="Calibri"/>
              </a:rPr>
              <a:t>.  </a:t>
            </a:r>
            <a:endParaRPr dirty="0"/>
          </a:p>
          <a:p>
            <a:pPr marL="0" lvl="0" indent="0" algn="l" rtl="0">
              <a:lnSpc>
                <a:spcPct val="107916"/>
              </a:lnSpc>
              <a:spcBef>
                <a:spcPts val="727"/>
              </a:spcBef>
              <a:spcAft>
                <a:spcPts val="0"/>
              </a:spcAft>
              <a:buClr>
                <a:schemeClr val="dk1"/>
              </a:buClr>
              <a:buSzPts val="1100"/>
              <a:buNone/>
            </a:pPr>
            <a:r>
              <a:rPr lang="en-GB" sz="1300" dirty="0" smtClean="0">
                <a:solidFill>
                  <a:schemeClr val="dk1"/>
                </a:solidFill>
                <a:latin typeface="Calibri"/>
                <a:ea typeface="Calibri"/>
                <a:cs typeface="Calibri"/>
                <a:sym typeface="Calibri"/>
              </a:rPr>
              <a:t>We </a:t>
            </a:r>
            <a:r>
              <a:rPr lang="en-GB" sz="1300" dirty="0">
                <a:solidFill>
                  <a:schemeClr val="dk1"/>
                </a:solidFill>
                <a:latin typeface="Calibri"/>
                <a:ea typeface="Calibri"/>
                <a:cs typeface="Calibri"/>
                <a:sym typeface="Calibri"/>
              </a:rPr>
              <a:t>will facilitate this opportunity for outreach, cross-fertilisation of ideas, support and networking beyond and across sectors, projects and organisations within Leeds and further afield.  </a:t>
            </a:r>
            <a:endParaRPr dirty="0"/>
          </a:p>
          <a:p>
            <a:pPr marL="0" lvl="0" indent="0" algn="l" rtl="0">
              <a:lnSpc>
                <a:spcPct val="107916"/>
              </a:lnSpc>
              <a:spcBef>
                <a:spcPts val="727"/>
              </a:spcBef>
              <a:spcAft>
                <a:spcPts val="0"/>
              </a:spcAft>
              <a:buClr>
                <a:schemeClr val="dk1"/>
              </a:buClr>
              <a:buSzPts val="1100"/>
              <a:buNone/>
            </a:pPr>
            <a:r>
              <a:rPr lang="en-GB" sz="1300" dirty="0" smtClean="0">
                <a:solidFill>
                  <a:schemeClr val="dk1"/>
                </a:solidFill>
                <a:latin typeface="Calibri"/>
                <a:ea typeface="Calibri"/>
                <a:cs typeface="Calibri"/>
                <a:sym typeface="Calibri"/>
              </a:rPr>
              <a:t> </a:t>
            </a:r>
            <a:r>
              <a:rPr lang="en-GB" sz="1300" dirty="0">
                <a:solidFill>
                  <a:schemeClr val="dk1"/>
                </a:solidFill>
                <a:latin typeface="Calibri"/>
                <a:ea typeface="Calibri"/>
                <a:cs typeface="Calibri"/>
                <a:sym typeface="Calibri"/>
              </a:rPr>
              <a:t>It is an event to celebrate progress too, but also to focus on how we tackle the real challenges ahead - together. </a:t>
            </a:r>
            <a:endParaRPr dirty="0">
              <a:latin typeface="Calibri"/>
              <a:ea typeface="Calibri"/>
              <a:cs typeface="Calibri"/>
              <a:sym typeface="Calibri"/>
            </a:endParaRPr>
          </a:p>
        </p:txBody>
      </p:sp>
    </p:spTree>
    <p:extLst>
      <p:ext uri="{BB962C8B-B14F-4D97-AF65-F5344CB8AC3E}">
        <p14:creationId xmlns:p14="http://schemas.microsoft.com/office/powerpoint/2010/main" val="417060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0"/>
              </a:spcBef>
              <a:spcAft>
                <a:spcPts val="0"/>
              </a:spcAft>
              <a:buClr>
                <a:schemeClr val="dk1"/>
              </a:buClr>
              <a:buSzPts val="1100"/>
              <a:buNone/>
            </a:pPr>
            <a:r>
              <a:rPr lang="en-GB" sz="1300" dirty="0" smtClean="0">
                <a:solidFill>
                  <a:schemeClr val="dk1"/>
                </a:solidFill>
                <a:latin typeface="Calibri"/>
                <a:ea typeface="Calibri"/>
                <a:cs typeface="Calibri"/>
                <a:sym typeface="Calibri"/>
              </a:rPr>
              <a:t>As </a:t>
            </a:r>
            <a:r>
              <a:rPr lang="en-GB" sz="1300" dirty="0">
                <a:solidFill>
                  <a:schemeClr val="dk1"/>
                </a:solidFill>
                <a:latin typeface="Calibri"/>
                <a:ea typeface="Calibri"/>
                <a:cs typeface="Calibri"/>
                <a:sym typeface="Calibri"/>
              </a:rPr>
              <a:t>well as communities of place, there’s an important role for communities of interest or experts, and these are represented by our 7 Transition Partners appointed for the thematic areas of </a:t>
            </a:r>
            <a:r>
              <a:rPr lang="en-GB" sz="1300" b="1" dirty="0">
                <a:solidFill>
                  <a:schemeClr val="dk1"/>
                </a:solidFill>
                <a:latin typeface="Calibri"/>
                <a:ea typeface="Calibri"/>
                <a:cs typeface="Calibri"/>
                <a:sym typeface="Calibri"/>
              </a:rPr>
              <a:t>food, housing, nature, youth and education, work and economy, energy and transport</a:t>
            </a:r>
            <a:r>
              <a:rPr lang="en-GB"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These partners act as sector organisers, inspiring and organising change - acting as hubs which </a:t>
            </a:r>
            <a:r>
              <a:rPr lang="en-GB" sz="1300" b="1" dirty="0">
                <a:solidFill>
                  <a:schemeClr val="dk1"/>
                </a:solidFill>
                <a:latin typeface="Calibri"/>
                <a:ea typeface="Calibri"/>
                <a:cs typeface="Calibri"/>
                <a:sym typeface="Calibri"/>
              </a:rPr>
              <a:t>bring together experience, insights and action in their areas</a:t>
            </a:r>
            <a:r>
              <a:rPr lang="en-GB" sz="1300" dirty="0">
                <a:solidFill>
                  <a:schemeClr val="dk1"/>
                </a:solidFill>
                <a:latin typeface="Calibri"/>
                <a:ea typeface="Calibri"/>
                <a:cs typeface="Calibri"/>
                <a:sym typeface="Calibri"/>
              </a:rPr>
              <a:t>, and sharing this with the community hubs. </a:t>
            </a:r>
            <a:endParaRPr dirty="0"/>
          </a:p>
          <a:p>
            <a:pPr marL="0" lvl="0" indent="0" algn="l" rtl="0">
              <a:lnSpc>
                <a:spcPct val="107916"/>
              </a:lnSpc>
              <a:spcBef>
                <a:spcPts val="1454"/>
              </a:spcBef>
              <a:spcAft>
                <a:spcPts val="0"/>
              </a:spcAft>
              <a:buClr>
                <a:schemeClr val="dk1"/>
              </a:buClr>
              <a:buSzPts val="1100"/>
              <a:buNone/>
            </a:pPr>
            <a:r>
              <a:rPr lang="en-GB" sz="1300" dirty="0" smtClean="0">
                <a:solidFill>
                  <a:schemeClr val="dk1"/>
                </a:solidFill>
                <a:latin typeface="Calibri"/>
                <a:ea typeface="Calibri"/>
                <a:cs typeface="Calibri"/>
                <a:sym typeface="Calibri"/>
              </a:rPr>
              <a:t>They </a:t>
            </a:r>
            <a:r>
              <a:rPr lang="en-GB" sz="1300" dirty="0">
                <a:solidFill>
                  <a:schemeClr val="dk1"/>
                </a:solidFill>
                <a:latin typeface="Calibri"/>
                <a:ea typeface="Calibri"/>
                <a:cs typeface="Calibri"/>
                <a:sym typeface="Calibri"/>
              </a:rPr>
              <a:t>will host </a:t>
            </a:r>
            <a:r>
              <a:rPr lang="en-GB" sz="1300" b="1" dirty="0">
                <a:solidFill>
                  <a:schemeClr val="dk1"/>
                </a:solidFill>
                <a:latin typeface="Calibri"/>
                <a:ea typeface="Calibri"/>
                <a:cs typeface="Calibri"/>
                <a:sym typeface="Calibri"/>
              </a:rPr>
              <a:t>regular assemblies in their particular field </a:t>
            </a:r>
            <a:r>
              <a:rPr lang="en-GB" sz="1300" dirty="0">
                <a:solidFill>
                  <a:schemeClr val="dk1"/>
                </a:solidFill>
                <a:latin typeface="Calibri"/>
                <a:ea typeface="Calibri"/>
                <a:cs typeface="Calibri"/>
                <a:sym typeface="Calibri"/>
              </a:rPr>
              <a:t>and work towards developing a </a:t>
            </a:r>
            <a:r>
              <a:rPr lang="en-GB" sz="1300" b="1" dirty="0">
                <a:solidFill>
                  <a:schemeClr val="dk1"/>
                </a:solidFill>
                <a:latin typeface="Calibri"/>
                <a:ea typeface="Calibri"/>
                <a:cs typeface="Calibri"/>
                <a:sym typeface="Calibri"/>
              </a:rPr>
              <a:t>sector plan</a:t>
            </a:r>
            <a:r>
              <a:rPr lang="en-GB" sz="1300" dirty="0">
                <a:solidFill>
                  <a:schemeClr val="dk1"/>
                </a:solidFill>
                <a:latin typeface="Calibri"/>
                <a:ea typeface="Calibri"/>
                <a:cs typeface="Calibri"/>
                <a:sym typeface="Calibri"/>
              </a:rPr>
              <a:t> on their theme – and they will be able to connect with the CEAC groups too.   </a:t>
            </a:r>
            <a:endParaRPr dirty="0"/>
          </a:p>
          <a:p>
            <a:pPr marL="0" lvl="0" indent="0" algn="l" rtl="0">
              <a:lnSpc>
                <a:spcPct val="107916"/>
              </a:lnSpc>
              <a:spcBef>
                <a:spcPts val="1454"/>
              </a:spcBef>
              <a:spcAft>
                <a:spcPts val="0"/>
              </a:spcAft>
              <a:buClr>
                <a:schemeClr val="dk1"/>
              </a:buClr>
              <a:buSzPts val="1100"/>
              <a:buNone/>
            </a:pPr>
            <a:r>
              <a:rPr lang="en-GB" sz="1300" dirty="0">
                <a:solidFill>
                  <a:schemeClr val="dk1"/>
                </a:solidFill>
                <a:latin typeface="Calibri"/>
                <a:ea typeface="Calibri"/>
                <a:cs typeface="Calibri"/>
                <a:sym typeface="Calibri"/>
              </a:rPr>
              <a:t>We also are talking with and learning from the Racial Justice Network about how to ensure that climate justice is inextricably part of what we do. </a:t>
            </a:r>
            <a:endParaRPr sz="1300" dirty="0">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49578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9: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727"/>
              </a:spcBef>
              <a:spcAft>
                <a:spcPts val="0"/>
              </a:spcAft>
              <a:buClr>
                <a:schemeClr val="dk1"/>
              </a:buClr>
              <a:buSzPts val="1100"/>
              <a:buNone/>
            </a:pPr>
            <a:r>
              <a:rPr lang="en-GB" sz="1300" dirty="0" smtClean="0">
                <a:solidFill>
                  <a:schemeClr val="dk1"/>
                </a:solidFill>
                <a:latin typeface="Calibri"/>
                <a:ea typeface="Calibri"/>
                <a:cs typeface="Calibri"/>
                <a:sym typeface="Calibri"/>
              </a:rPr>
              <a:t>All </a:t>
            </a:r>
            <a:r>
              <a:rPr lang="en-GB" sz="1300" dirty="0">
                <a:solidFill>
                  <a:schemeClr val="dk1"/>
                </a:solidFill>
                <a:latin typeface="Calibri"/>
                <a:ea typeface="Calibri"/>
                <a:cs typeface="Calibri"/>
                <a:sym typeface="Calibri"/>
              </a:rPr>
              <a:t>the different Programme elements will feed into an over-arching </a:t>
            </a:r>
            <a:r>
              <a:rPr lang="en-GB" sz="1300" b="1" dirty="0">
                <a:solidFill>
                  <a:schemeClr val="dk1"/>
                </a:solidFill>
                <a:latin typeface="Calibri"/>
                <a:ea typeface="Calibri"/>
                <a:cs typeface="Calibri"/>
                <a:sym typeface="Calibri"/>
              </a:rPr>
              <a:t>City Plan</a:t>
            </a:r>
            <a:r>
              <a:rPr lang="en-GB" sz="1300" dirty="0">
                <a:solidFill>
                  <a:schemeClr val="dk1"/>
                </a:solidFill>
                <a:latin typeface="Calibri"/>
                <a:ea typeface="Calibri"/>
                <a:cs typeface="Calibri"/>
                <a:sym typeface="Calibri"/>
              </a:rPr>
              <a:t>, which will provide a framework for how we see the direction of Leeds over the next few years.   We are using the approach of award winning economist Kate </a:t>
            </a:r>
            <a:r>
              <a:rPr lang="en-GB" sz="1300" dirty="0" err="1">
                <a:solidFill>
                  <a:schemeClr val="dk1"/>
                </a:solidFill>
                <a:latin typeface="Calibri"/>
                <a:ea typeface="Calibri"/>
                <a:cs typeface="Calibri"/>
                <a:sym typeface="Calibri"/>
              </a:rPr>
              <a:t>Raworth</a:t>
            </a:r>
            <a:r>
              <a:rPr lang="en-GB" sz="1300" dirty="0">
                <a:solidFill>
                  <a:schemeClr val="dk1"/>
                </a:solidFill>
                <a:latin typeface="Calibri"/>
                <a:ea typeface="Calibri"/>
                <a:cs typeface="Calibri"/>
                <a:sym typeface="Calibri"/>
              </a:rPr>
              <a:t> and her Doughnut </a:t>
            </a:r>
            <a:r>
              <a:rPr lang="en-GB" sz="1300" dirty="0" smtClean="0">
                <a:solidFill>
                  <a:schemeClr val="dk1"/>
                </a:solidFill>
                <a:latin typeface="Calibri"/>
                <a:ea typeface="Calibri"/>
                <a:cs typeface="Calibri"/>
                <a:sym typeface="Calibri"/>
              </a:rPr>
              <a:t>Economics Action Lab on developing </a:t>
            </a:r>
            <a:r>
              <a:rPr lang="en-GB" sz="1300" dirty="0">
                <a:solidFill>
                  <a:schemeClr val="dk1"/>
                </a:solidFill>
                <a:latin typeface="Calibri"/>
                <a:ea typeface="Calibri"/>
                <a:cs typeface="Calibri"/>
                <a:sym typeface="Calibri"/>
              </a:rPr>
              <a:t>this plan.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In short, D</a:t>
            </a:r>
            <a:r>
              <a:rPr lang="en-GB" sz="1300" i="1" dirty="0">
                <a:solidFill>
                  <a:schemeClr val="dk1"/>
                </a:solidFill>
                <a:latin typeface="Calibri"/>
                <a:ea typeface="Calibri"/>
                <a:cs typeface="Calibri"/>
                <a:sym typeface="Calibri"/>
              </a:rPr>
              <a:t>oughnut Economics is a compass for human prosperity in the 21st century, with the aim of meeting the needs of all people within the means of the living planet.  </a:t>
            </a:r>
            <a:endParaRPr sz="1300" i="1" dirty="0">
              <a:solidFill>
                <a:schemeClr val="dk1"/>
              </a:solidFill>
              <a:latin typeface="Calibri"/>
              <a:ea typeface="Calibri"/>
              <a:cs typeface="Calibri"/>
              <a:sym typeface="Calibri"/>
            </a:endParaRPr>
          </a:p>
          <a:p>
            <a:pPr marL="0" lvl="0" indent="0" algn="l" rtl="0">
              <a:lnSpc>
                <a:spcPct val="107916"/>
              </a:lnSpc>
              <a:spcBef>
                <a:spcPts val="727"/>
              </a:spcBef>
              <a:spcAft>
                <a:spcPts val="727"/>
              </a:spcAft>
              <a:buClr>
                <a:schemeClr val="dk1"/>
              </a:buClr>
              <a:buSzPts val="1100"/>
              <a:buNone/>
            </a:pPr>
            <a:r>
              <a:rPr lang="en-GB" sz="1300" dirty="0">
                <a:solidFill>
                  <a:schemeClr val="dk1"/>
                </a:solidFill>
                <a:latin typeface="Calibri"/>
                <a:ea typeface="Calibri"/>
                <a:cs typeface="Calibri"/>
                <a:sym typeface="Calibri"/>
              </a:rPr>
              <a:t>This approach asks </a:t>
            </a:r>
            <a:r>
              <a:rPr lang="en-GB" sz="1300" b="1" dirty="0">
                <a:solidFill>
                  <a:schemeClr val="dk1"/>
                </a:solidFill>
                <a:latin typeface="Calibri"/>
                <a:ea typeface="Calibri"/>
                <a:cs typeface="Calibri"/>
                <a:sym typeface="Calibri"/>
              </a:rPr>
              <a:t>how can people in a particular place thrive without exceeding and damaging planetary boundaries (of carbon, water, air, soil </a:t>
            </a:r>
            <a:r>
              <a:rPr lang="en-GB" sz="1300" b="1" dirty="0" err="1">
                <a:solidFill>
                  <a:schemeClr val="dk1"/>
                </a:solidFill>
                <a:latin typeface="Calibri"/>
                <a:ea typeface="Calibri"/>
                <a:cs typeface="Calibri"/>
                <a:sym typeface="Calibri"/>
              </a:rPr>
              <a:t>etc</a:t>
            </a:r>
            <a:r>
              <a:rPr lang="en-GB" sz="1300" b="1" dirty="0">
                <a:solidFill>
                  <a:schemeClr val="dk1"/>
                </a:solidFill>
                <a:latin typeface="Calibri"/>
                <a:ea typeface="Calibri"/>
                <a:cs typeface="Calibri"/>
                <a:sym typeface="Calibri"/>
              </a:rPr>
              <a:t>), and without falling below aspects that ensure a good life (education, health, democracy, equality </a:t>
            </a:r>
            <a:r>
              <a:rPr lang="en-GB" sz="1300" b="1" dirty="0" err="1">
                <a:solidFill>
                  <a:schemeClr val="dk1"/>
                </a:solidFill>
                <a:latin typeface="Calibri"/>
                <a:ea typeface="Calibri"/>
                <a:cs typeface="Calibri"/>
                <a:sym typeface="Calibri"/>
              </a:rPr>
              <a:t>etc</a:t>
            </a:r>
            <a:r>
              <a:rPr lang="en-GB" sz="1300" dirty="0">
                <a:solidFill>
                  <a:schemeClr val="dk1"/>
                </a:solidFill>
                <a:latin typeface="Calibri"/>
                <a:ea typeface="Calibri"/>
                <a:cs typeface="Calibri"/>
                <a:sym typeface="Calibri"/>
              </a:rPr>
              <a:t>). </a:t>
            </a:r>
            <a:endParaRPr lang="en-GB" sz="1300" dirty="0" smtClean="0">
              <a:solidFill>
                <a:schemeClr val="dk1"/>
              </a:solidFill>
              <a:latin typeface="Calibri"/>
              <a:ea typeface="Calibri"/>
              <a:cs typeface="Calibri"/>
              <a:sym typeface="Calibri"/>
            </a:endParaRPr>
          </a:p>
          <a:p>
            <a:pPr marL="0" lvl="0" indent="0" algn="l" rtl="0">
              <a:lnSpc>
                <a:spcPct val="107916"/>
              </a:lnSpc>
              <a:spcBef>
                <a:spcPts val="727"/>
              </a:spcBef>
              <a:spcAft>
                <a:spcPts val="727"/>
              </a:spcAft>
              <a:buClr>
                <a:schemeClr val="dk1"/>
              </a:buClr>
              <a:buSzPts val="1100"/>
              <a:buNone/>
            </a:pPr>
            <a:r>
              <a:rPr lang="en-GB" sz="1300" dirty="0" smtClean="0">
                <a:latin typeface="Calibri"/>
                <a:ea typeface="Calibri"/>
                <a:cs typeface="Calibri"/>
                <a:sym typeface="Calibri"/>
              </a:rPr>
              <a:t>A thriving Leeds within ecological and social boundaries.</a:t>
            </a:r>
          </a:p>
          <a:p>
            <a:pPr marL="0" lvl="0" indent="0" algn="l" rtl="0">
              <a:lnSpc>
                <a:spcPct val="107916"/>
              </a:lnSpc>
              <a:spcBef>
                <a:spcPts val="727"/>
              </a:spcBef>
              <a:spcAft>
                <a:spcPts val="727"/>
              </a:spcAft>
              <a:buClr>
                <a:schemeClr val="dk1"/>
              </a:buClr>
              <a:buSzPts val="1100"/>
              <a:buNone/>
            </a:pPr>
            <a:r>
              <a:rPr lang="en-GB" sz="1300" dirty="0" smtClean="0">
                <a:latin typeface="Calibri"/>
                <a:ea typeface="Calibri"/>
                <a:cs typeface="Calibri"/>
                <a:sym typeface="Calibri"/>
              </a:rPr>
              <a:t>Powerful visual tool to connect all the different areas contributing to climate justice in the city</a:t>
            </a:r>
          </a:p>
          <a:p>
            <a:pPr marL="0" lvl="0" indent="0" algn="l" rtl="0">
              <a:lnSpc>
                <a:spcPct val="107916"/>
              </a:lnSpc>
              <a:spcBef>
                <a:spcPts val="727"/>
              </a:spcBef>
              <a:spcAft>
                <a:spcPts val="727"/>
              </a:spcAft>
              <a:buClr>
                <a:schemeClr val="dk1"/>
              </a:buClr>
              <a:buSzPts val="1100"/>
              <a:buNone/>
            </a:pPr>
            <a:r>
              <a:rPr lang="en-GB" sz="1300" dirty="0" smtClean="0">
                <a:latin typeface="Calibri"/>
                <a:ea typeface="Calibri"/>
                <a:cs typeface="Calibri"/>
                <a:sym typeface="Calibri"/>
              </a:rPr>
              <a:t>We call this the Leeds Doughnut, where we aim to live in safe and thriving space inside the doughnut! </a:t>
            </a:r>
          </a:p>
          <a:p>
            <a:pPr marL="0" lvl="0" indent="0" algn="l" rtl="0">
              <a:lnSpc>
                <a:spcPct val="107916"/>
              </a:lnSpc>
              <a:spcBef>
                <a:spcPts val="727"/>
              </a:spcBef>
              <a:spcAft>
                <a:spcPts val="727"/>
              </a:spcAft>
              <a:buClr>
                <a:schemeClr val="dk1"/>
              </a:buClr>
              <a:buSzPts val="1100"/>
              <a:buNone/>
            </a:pPr>
            <a:r>
              <a:rPr lang="en-GB" sz="1300" dirty="0" smtClean="0">
                <a:latin typeface="Calibri"/>
                <a:ea typeface="Calibri"/>
                <a:cs typeface="Calibri"/>
                <a:sym typeface="Calibri"/>
              </a:rPr>
              <a:t>An approach that has gained global recognition and support, with cities and regions adopting it and high profile advocates for it, this is an incredible opportunity for Leeds to be at the cutting edge of economic, environmental and social thinking.  As you can see, the doughnut has the potential to be a powerful tool for communicating and enabling us to envisage the city anew - as well as assess its progress so far.   </a:t>
            </a:r>
          </a:p>
          <a:p>
            <a:pPr marL="0" lvl="0" indent="0" algn="l" rtl="0">
              <a:lnSpc>
                <a:spcPct val="107916"/>
              </a:lnSpc>
              <a:spcBef>
                <a:spcPts val="727"/>
              </a:spcBef>
              <a:spcAft>
                <a:spcPts val="727"/>
              </a:spcAft>
              <a:buClr>
                <a:schemeClr val="dk1"/>
              </a:buClr>
              <a:buSzPts val="1100"/>
              <a:buNone/>
            </a:pPr>
            <a:r>
              <a:rPr lang="en-GB" sz="1300" dirty="0" smtClean="0">
                <a:latin typeface="Calibri"/>
                <a:ea typeface="Calibri"/>
                <a:cs typeface="Calibri"/>
                <a:sym typeface="Calibri"/>
              </a:rPr>
              <a:t>Our aim is that the work of the transition partners and the community hubs informs and builds the doughnut, so that we build a city plan based on our collective insights.  But this work will also draw in researchers, business leaders, officials, and the public in an inspiring open and collaborative planning process.</a:t>
            </a:r>
            <a:endParaRPr sz="1300" dirty="0">
              <a:latin typeface="Calibri"/>
              <a:ea typeface="Calibri"/>
              <a:cs typeface="Calibri"/>
              <a:sym typeface="Calibri"/>
            </a:endParaRPr>
          </a:p>
        </p:txBody>
      </p:sp>
    </p:spTree>
    <p:extLst>
      <p:ext uri="{BB962C8B-B14F-4D97-AF65-F5344CB8AC3E}">
        <p14:creationId xmlns:p14="http://schemas.microsoft.com/office/powerpoint/2010/main" val="64563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1:notes"/>
          <p:cNvSpPr txBox="1">
            <a:spLocks noGrp="1"/>
          </p:cNvSpPr>
          <p:nvPr>
            <p:ph type="body" idx="1"/>
          </p:nvPr>
        </p:nvSpPr>
        <p:spPr>
          <a:xfrm>
            <a:off x="666893" y="4715143"/>
            <a:ext cx="5335235" cy="4467065"/>
          </a:xfrm>
          <a:prstGeom prst="rect">
            <a:avLst/>
          </a:prstGeom>
          <a:noFill/>
          <a:ln>
            <a:noFill/>
          </a:ln>
        </p:spPr>
        <p:txBody>
          <a:bodyPr spcFirstLastPara="1" wrap="square" lIns="83100" tIns="83100" rIns="83100" bIns="83100" anchor="t" anchorCtr="0">
            <a:noAutofit/>
          </a:bodyPr>
          <a:lstStyle/>
          <a:p>
            <a:pPr marL="0" lvl="0" indent="0" algn="l" rtl="0">
              <a:lnSpc>
                <a:spcPct val="107916"/>
              </a:lnSpc>
              <a:spcBef>
                <a:spcPts val="0"/>
              </a:spcBef>
              <a:spcAft>
                <a:spcPts val="0"/>
              </a:spcAft>
              <a:buClr>
                <a:schemeClr val="dk1"/>
              </a:buClr>
              <a:buSzPts val="1100"/>
              <a:buNone/>
            </a:pPr>
            <a:r>
              <a:rPr lang="en-GB" sz="1300" b="1" dirty="0">
                <a:solidFill>
                  <a:schemeClr val="dk1"/>
                </a:solidFill>
                <a:latin typeface="Calibri"/>
                <a:ea typeface="Calibri"/>
                <a:cs typeface="Calibri"/>
                <a:sym typeface="Calibri"/>
              </a:rPr>
              <a:t>Training and learning plan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Our internal processes are important too, in making the project as good as it can be.  We are developing </a:t>
            </a:r>
            <a:r>
              <a:rPr lang="en-GB" sz="1300" b="1" dirty="0">
                <a:solidFill>
                  <a:schemeClr val="dk1"/>
                </a:solidFill>
                <a:latin typeface="Calibri"/>
                <a:ea typeface="Calibri"/>
                <a:cs typeface="Calibri"/>
                <a:sym typeface="Calibri"/>
              </a:rPr>
              <a:t>a training and learning plan to support programme activities and make sure we all have the skills and insights to meet our aims</a:t>
            </a:r>
            <a:r>
              <a:rPr lang="en-GB" sz="1300" dirty="0">
                <a:solidFill>
                  <a:schemeClr val="dk1"/>
                </a:solidFill>
                <a:latin typeface="Calibri"/>
                <a:ea typeface="Calibri"/>
                <a:cs typeface="Calibri"/>
                <a:sym typeface="Calibri"/>
              </a:rPr>
              <a:t>. There will be much wider application of this training too which could encompass anything from practical growing tips to understanding system change.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By putting people at the centre, we don’t yet know what needs will be identified, and we don’t yet know what works and what doesn’t.  Over the 5 years we hope to try and test lots of activity and approaches - and to </a:t>
            </a:r>
            <a:r>
              <a:rPr lang="en-GB" sz="1300" b="1" dirty="0">
                <a:solidFill>
                  <a:schemeClr val="dk1"/>
                </a:solidFill>
                <a:latin typeface="Calibri"/>
                <a:ea typeface="Calibri"/>
                <a:cs typeface="Calibri"/>
                <a:sym typeface="Calibri"/>
              </a:rPr>
              <a:t>share, learn, replicate and adapt well beyond the limits of our partnership. </a:t>
            </a:r>
            <a:r>
              <a:rPr lang="en-GB" sz="1300" dirty="0">
                <a:solidFill>
                  <a:schemeClr val="dk1"/>
                </a:solidFill>
                <a:latin typeface="Calibri"/>
                <a:ea typeface="Calibri"/>
                <a:cs typeface="Calibri"/>
                <a:sym typeface="Calibri"/>
              </a:rPr>
              <a:t> </a:t>
            </a: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endParaRPr sz="1300" dirty="0">
              <a:solidFill>
                <a:schemeClr val="dk1"/>
              </a:solidFill>
              <a:latin typeface="Calibri"/>
              <a:ea typeface="Calibri"/>
              <a:cs typeface="Calibri"/>
              <a:sym typeface="Calibri"/>
            </a:endParaRPr>
          </a:p>
          <a:p>
            <a:pPr marL="0" lvl="0" indent="0" algn="l" rtl="0">
              <a:lnSpc>
                <a:spcPct val="107916"/>
              </a:lnSpc>
              <a:spcBef>
                <a:spcPts val="727"/>
              </a:spcBef>
              <a:spcAft>
                <a:spcPts val="0"/>
              </a:spcAft>
              <a:buClr>
                <a:schemeClr val="dk1"/>
              </a:buClr>
              <a:buSzPts val="1100"/>
              <a:buNone/>
            </a:pPr>
            <a:r>
              <a:rPr lang="en-GB" sz="1300" dirty="0">
                <a:solidFill>
                  <a:schemeClr val="dk1"/>
                </a:solidFill>
                <a:latin typeface="Calibri"/>
                <a:ea typeface="Calibri"/>
                <a:cs typeface="Calibri"/>
                <a:sym typeface="Calibri"/>
              </a:rPr>
              <a:t>As part of this, Climate Action Leeds is seeking to </a:t>
            </a:r>
            <a:r>
              <a:rPr lang="en-GB" sz="1300" b="1" dirty="0">
                <a:solidFill>
                  <a:schemeClr val="dk1"/>
                </a:solidFill>
                <a:latin typeface="Calibri"/>
                <a:ea typeface="Calibri"/>
                <a:cs typeface="Calibri"/>
                <a:sym typeface="Calibri"/>
              </a:rPr>
              <a:t>embed a culture of reflection, learning and evaluation, led by CAG Consultants, along with an Independent Scrutiny Panel, to ensure that we learn as we go along, share this learning within and beyond the programme, and achieve the best possible impacts from the resources that we have.  </a:t>
            </a:r>
            <a:endParaRPr dirty="0">
              <a:highlight>
                <a:srgbClr val="FFFF00"/>
              </a:highlight>
            </a:endParaRPr>
          </a:p>
        </p:txBody>
      </p:sp>
    </p:spTree>
    <p:extLst>
      <p:ext uri="{BB962C8B-B14F-4D97-AF65-F5344CB8AC3E}">
        <p14:creationId xmlns:p14="http://schemas.microsoft.com/office/powerpoint/2010/main" val="277193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6782425" y="4669050"/>
            <a:ext cx="4875551" cy="4461301"/>
          </a:xfrm>
          <a:prstGeom prst="rect">
            <a:avLst/>
          </a:prstGeom>
          <a:noFill/>
          <a:ln>
            <a:noFill/>
          </a:ln>
        </p:spPr>
      </p:pic>
      <p:sp>
        <p:nvSpPr>
          <p:cNvPr id="10" name="Google Shape;10;p15"/>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15"/>
          <p:cNvSpPr txBox="1">
            <a:spLocks noGrp="1"/>
          </p:cNvSpPr>
          <p:nvPr>
            <p:ph type="title"/>
          </p:nvPr>
        </p:nvSpPr>
        <p:spPr>
          <a:xfrm>
            <a:off x="2410200" y="1620925"/>
            <a:ext cx="13467600" cy="19203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6900"/>
              <a:buFont typeface="Nunito Sans"/>
              <a:buNone/>
              <a:defRPr sz="69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subTitle" idx="1"/>
          </p:nvPr>
        </p:nvSpPr>
        <p:spPr>
          <a:xfrm>
            <a:off x="2410200" y="3693075"/>
            <a:ext cx="13467600" cy="651900"/>
          </a:xfrm>
          <a:prstGeom prst="rect">
            <a:avLst/>
          </a:prstGeom>
          <a:noFill/>
          <a:ln>
            <a:noFill/>
          </a:ln>
        </p:spPr>
        <p:txBody>
          <a:bodyPr spcFirstLastPara="1" wrap="square" lIns="0" tIns="0" rIns="0" bIns="0" anchor="t" anchorCtr="0">
            <a:normAutofit/>
          </a:bodyPr>
          <a:lstStyle>
            <a:lvl1pPr marR="0" lvl="0" algn="ctr" rtl="0">
              <a:lnSpc>
                <a:spcPct val="115000"/>
              </a:lnSpc>
              <a:spcBef>
                <a:spcPts val="0"/>
              </a:spcBef>
              <a:spcAft>
                <a:spcPts val="0"/>
              </a:spcAft>
              <a:buClr>
                <a:srgbClr val="000000"/>
              </a:buClr>
              <a:buSzPts val="4300"/>
              <a:buFont typeface="Nunito Sans"/>
              <a:buNone/>
              <a:defRPr sz="4300" b="0" i="0" u="none" strike="noStrike" cap="none">
                <a:solidFill>
                  <a:srgbClr val="000000"/>
                </a:solidFill>
                <a:latin typeface="Nunito Sans"/>
                <a:ea typeface="Nunito Sans"/>
                <a:cs typeface="Nunito Sans"/>
                <a:sym typeface="Nunito Sans"/>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5"/>
          <p:cNvSpPr/>
          <p:nvPr/>
        </p:nvSpPr>
        <p:spPr>
          <a:xfrm>
            <a:off x="15962350" y="440450"/>
            <a:ext cx="1955700" cy="170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sp>
        <p:nvSpPr>
          <p:cNvPr id="16" name="Google Shape;16;p16"/>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5000"/>
              <a:buFont typeface="Nunito Sans"/>
              <a:buNone/>
              <a:defRPr sz="50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6"/>
          <p:cNvSpPr txBox="1">
            <a:spLocks noGrp="1"/>
          </p:cNvSpPr>
          <p:nvPr>
            <p:ph type="subTitle" idx="1"/>
          </p:nvPr>
        </p:nvSpPr>
        <p:spPr>
          <a:xfrm>
            <a:off x="1479925" y="2182475"/>
            <a:ext cx="14457600" cy="651900"/>
          </a:xfrm>
          <a:prstGeom prst="rect">
            <a:avLst/>
          </a:prstGeom>
          <a:noFill/>
          <a:ln>
            <a:noFill/>
          </a:ln>
        </p:spPr>
        <p:txBody>
          <a:bodyPr spcFirstLastPara="1" wrap="square" lIns="0" tIns="0" rIns="0" bIns="0" anchor="t" anchorCtr="0">
            <a:normAutofit/>
          </a:bodyPr>
          <a:lstStyle>
            <a:lvl1pPr marR="0" lvl="0" algn="l" rtl="0">
              <a:lnSpc>
                <a:spcPct val="115000"/>
              </a:lnSpc>
              <a:spcBef>
                <a:spcPts val="0"/>
              </a:spcBef>
              <a:spcAft>
                <a:spcPts val="0"/>
              </a:spcAft>
              <a:buClr>
                <a:srgbClr val="000000"/>
              </a:buClr>
              <a:buSzPts val="4000"/>
              <a:buFont typeface="Nunito Sans"/>
              <a:buNone/>
              <a:defRPr sz="4000" b="0"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6"/>
          <p:cNvSpPr txBox="1">
            <a:spLocks noGrp="1"/>
          </p:cNvSpPr>
          <p:nvPr>
            <p:ph type="body" idx="2"/>
          </p:nvPr>
        </p:nvSpPr>
        <p:spPr>
          <a:xfrm>
            <a:off x="1479925" y="3435625"/>
            <a:ext cx="15234900" cy="55674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1pPr>
            <a:lvl2pPr marL="914400" marR="0" lvl="1"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2pPr>
            <a:lvl3pPr marL="1371600" marR="0" lvl="2"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3pPr>
            <a:lvl4pPr marL="1828800" marR="0" lvl="3"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4pPr>
            <a:lvl5pPr marL="2286000" marR="0" lvl="4"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5pPr>
            <a:lvl6pPr marL="2743200" marR="0" lvl="5"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6pPr>
            <a:lvl7pPr marL="3200400" marR="0" lvl="6"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7pPr>
            <a:lvl8pPr marL="3657600" marR="0" lvl="7"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8pPr>
            <a:lvl9pPr marL="4114800" marR="0" lvl="8"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blank">
  <p:cSld name="BLANK">
    <p:spTree>
      <p:nvGrpSpPr>
        <p:cNvPr id="1" name="Shape 19"/>
        <p:cNvGrpSpPr/>
        <p:nvPr/>
      </p:nvGrpSpPr>
      <p:grpSpPr>
        <a:xfrm>
          <a:off x="0" y="0"/>
          <a:ext cx="0" cy="0"/>
          <a:chOff x="0" y="0"/>
          <a:chExt cx="0" cy="0"/>
        </a:xfrm>
      </p:grpSpPr>
      <p:sp>
        <p:nvSpPr>
          <p:cNvPr id="20" name="Google Shape;20;p17"/>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17"/>
          <p:cNvSpPr txBox="1">
            <a:spLocks noGrp="1"/>
          </p:cNvSpPr>
          <p:nvPr>
            <p:ph type="body" idx="1"/>
          </p:nvPr>
        </p:nvSpPr>
        <p:spPr>
          <a:xfrm>
            <a:off x="9355350" y="3435625"/>
            <a:ext cx="7535700" cy="6025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1pPr>
            <a:lvl2pPr marL="914400" marR="0" lvl="1"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2pPr>
            <a:lvl3pPr marL="1371600" marR="0" lvl="2"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3pPr>
            <a:lvl4pPr marL="1828800" marR="0" lvl="3"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4pPr>
            <a:lvl5pPr marL="2286000" marR="0" lvl="4"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5pPr>
            <a:lvl6pPr marL="2743200" marR="0" lvl="5"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6pPr>
            <a:lvl7pPr marL="3200400" marR="0" lvl="6"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7pPr>
            <a:lvl8pPr marL="3657600" marR="0" lvl="7"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8pPr>
            <a:lvl9pPr marL="4114800" marR="0" lvl="8"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9pPr>
          </a:lstStyle>
          <a:p>
            <a:endParaRPr/>
          </a:p>
        </p:txBody>
      </p:sp>
      <p:sp>
        <p:nvSpPr>
          <p:cNvPr id="22" name="Google Shape;22;p17"/>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5000"/>
              <a:buFont typeface="Nunito Sans"/>
              <a:buNone/>
              <a:defRPr sz="50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17"/>
          <p:cNvSpPr txBox="1">
            <a:spLocks noGrp="1"/>
          </p:cNvSpPr>
          <p:nvPr>
            <p:ph type="subTitle" idx="2"/>
          </p:nvPr>
        </p:nvSpPr>
        <p:spPr>
          <a:xfrm>
            <a:off x="1479925" y="2182475"/>
            <a:ext cx="14457600" cy="651900"/>
          </a:xfrm>
          <a:prstGeom prst="rect">
            <a:avLst/>
          </a:prstGeom>
          <a:noFill/>
          <a:ln>
            <a:noFill/>
          </a:ln>
        </p:spPr>
        <p:txBody>
          <a:bodyPr spcFirstLastPara="1" wrap="square" lIns="0" tIns="0" rIns="0" bIns="0" anchor="t" anchorCtr="0">
            <a:normAutofit/>
          </a:bodyPr>
          <a:lstStyle>
            <a:lvl1pPr marR="0" lvl="0" algn="l" rtl="0">
              <a:lnSpc>
                <a:spcPct val="115000"/>
              </a:lnSpc>
              <a:spcBef>
                <a:spcPts val="0"/>
              </a:spcBef>
              <a:spcAft>
                <a:spcPts val="0"/>
              </a:spcAft>
              <a:buClr>
                <a:srgbClr val="000000"/>
              </a:buClr>
              <a:buSzPts val="4000"/>
              <a:buFont typeface="Nunito Sans"/>
              <a:buNone/>
              <a:defRPr sz="4000" b="0"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17"/>
          <p:cNvSpPr txBox="1">
            <a:spLocks noGrp="1"/>
          </p:cNvSpPr>
          <p:nvPr>
            <p:ph type="body" idx="3"/>
          </p:nvPr>
        </p:nvSpPr>
        <p:spPr>
          <a:xfrm>
            <a:off x="1479925" y="3435625"/>
            <a:ext cx="7399800" cy="6025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1pPr>
            <a:lvl2pPr marL="914400" marR="0" lvl="1"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2pPr>
            <a:lvl3pPr marL="1371600" marR="0" lvl="2"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3pPr>
            <a:lvl4pPr marL="1828800" marR="0" lvl="3"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4pPr>
            <a:lvl5pPr marL="2286000" marR="0" lvl="4"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5pPr>
            <a:lvl6pPr marL="2743200" marR="0" lvl="5"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6pPr>
            <a:lvl7pPr marL="3200400" marR="0" lvl="6"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7pPr>
            <a:lvl8pPr marL="3657600" marR="0" lvl="7"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8pPr>
            <a:lvl9pPr marL="4114800" marR="0" lvl="8"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_1">
    <p:spTree>
      <p:nvGrpSpPr>
        <p:cNvPr id="1" name="Shape 25"/>
        <p:cNvGrpSpPr/>
        <p:nvPr/>
      </p:nvGrpSpPr>
      <p:grpSpPr>
        <a:xfrm>
          <a:off x="0" y="0"/>
          <a:ext cx="0" cy="0"/>
          <a:chOff x="0" y="0"/>
          <a:chExt cx="0" cy="0"/>
        </a:xfrm>
      </p:grpSpPr>
      <p:sp>
        <p:nvSpPr>
          <p:cNvPr id="26" name="Google Shape;26;p18"/>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ral Title">
  <p:cSld name="TWO_OBJECTS_1">
    <p:spTree>
      <p:nvGrpSpPr>
        <p:cNvPr id="1" name="Shape 27"/>
        <p:cNvGrpSpPr/>
        <p:nvPr/>
      </p:nvGrpSpPr>
      <p:grpSpPr>
        <a:xfrm>
          <a:off x="0" y="0"/>
          <a:ext cx="0" cy="0"/>
          <a:chOff x="0" y="0"/>
          <a:chExt cx="0" cy="0"/>
        </a:xfrm>
      </p:grpSpPr>
      <p:sp>
        <p:nvSpPr>
          <p:cNvPr id="28" name="Google Shape;28;p19"/>
          <p:cNvSpPr txBox="1">
            <a:spLocks noGrp="1"/>
          </p:cNvSpPr>
          <p:nvPr>
            <p:ph type="subTitle" idx="1"/>
          </p:nvPr>
        </p:nvSpPr>
        <p:spPr>
          <a:xfrm>
            <a:off x="2410200" y="2781475"/>
            <a:ext cx="13467600" cy="651900"/>
          </a:xfrm>
          <a:prstGeom prst="rect">
            <a:avLst/>
          </a:prstGeom>
          <a:noFill/>
          <a:ln>
            <a:noFill/>
          </a:ln>
        </p:spPr>
        <p:txBody>
          <a:bodyPr spcFirstLastPara="1" wrap="square" lIns="0" tIns="0" rIns="0" bIns="0" anchor="t" anchorCtr="0">
            <a:normAutofit/>
          </a:bodyPr>
          <a:lstStyle>
            <a:lvl1pPr marR="0" lvl="0" algn="ctr" rtl="0">
              <a:lnSpc>
                <a:spcPct val="115000"/>
              </a:lnSpc>
              <a:spcBef>
                <a:spcPts val="0"/>
              </a:spcBef>
              <a:spcAft>
                <a:spcPts val="0"/>
              </a:spcAft>
              <a:buClr>
                <a:srgbClr val="000000"/>
              </a:buClr>
              <a:buSzPts val="4000"/>
              <a:buFont typeface="Nunito Sans"/>
              <a:buNone/>
              <a:defRPr sz="4000" b="0" i="0" u="none" strike="noStrike" cap="none">
                <a:solidFill>
                  <a:srgbClr val="000000"/>
                </a:solidFill>
                <a:latin typeface="Nunito Sans"/>
                <a:ea typeface="Nunito Sans"/>
                <a:cs typeface="Nunito Sans"/>
                <a:sym typeface="Nunito Sans"/>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19"/>
          <p:cNvSpPr txBox="1">
            <a:spLocks noGrp="1"/>
          </p:cNvSpPr>
          <p:nvPr>
            <p:ph type="title"/>
          </p:nvPr>
        </p:nvSpPr>
        <p:spPr>
          <a:xfrm>
            <a:off x="2410200" y="805200"/>
            <a:ext cx="13467600" cy="1817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6400"/>
              <a:buFont typeface="Nunito Sans"/>
              <a:buNone/>
              <a:defRPr sz="64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0" name="Google Shape;30;p19"/>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sp>
        <p:nvSpPr>
          <p:cNvPr id="31" name="Google Shape;31;p19"/>
          <p:cNvSpPr txBox="1">
            <a:spLocks noGrp="1"/>
          </p:cNvSpPr>
          <p:nvPr>
            <p:ph type="body" idx="2"/>
          </p:nvPr>
        </p:nvSpPr>
        <p:spPr>
          <a:xfrm>
            <a:off x="3552000" y="4069875"/>
            <a:ext cx="11184000" cy="46161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1pPr>
            <a:lvl2pPr marL="914400" marR="0" lvl="1"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2pPr>
            <a:lvl3pPr marL="1371600" marR="0" lvl="2"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3pPr>
            <a:lvl4pPr marL="1828800" marR="0" lvl="3"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4pPr>
            <a:lvl5pPr marL="2286000" marR="0" lvl="4"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5pPr>
            <a:lvl6pPr marL="2743200" marR="0" lvl="5"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6pPr>
            <a:lvl7pPr marL="3200400" marR="0" lvl="6"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7pPr>
            <a:lvl8pPr marL="3657600" marR="0" lvl="7"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8pPr>
            <a:lvl9pPr marL="4114800" marR="0" lvl="8" indent="-419100" algn="l" rtl="0">
              <a:lnSpc>
                <a:spcPct val="150000"/>
              </a:lnSpc>
              <a:spcBef>
                <a:spcPts val="0"/>
              </a:spcBef>
              <a:spcAft>
                <a:spcPts val="0"/>
              </a:spcAft>
              <a:buClr>
                <a:srgbClr val="000000"/>
              </a:buClr>
              <a:buSzPts val="3000"/>
              <a:buFont typeface="Nunito Sans"/>
              <a:buChar char="■"/>
              <a:defRPr sz="3000" b="0" i="0" u="none" strike="noStrike" cap="none">
                <a:solidFill>
                  <a:srgbClr val="000000"/>
                </a:solidFill>
                <a:latin typeface="Nunito Sans"/>
                <a:ea typeface="Nunito Sans"/>
                <a:cs typeface="Nunito Sans"/>
                <a:sym typeface="Nunito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2410200" y="2216825"/>
            <a:ext cx="13467600" cy="24168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6900"/>
              <a:buFont typeface="Nunito Sans"/>
              <a:buNone/>
              <a:defRPr sz="6900" b="1" i="0" u="none" strike="noStrike" cap="none">
                <a:solidFill>
                  <a:srgbClr val="000000"/>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34" name="Google Shape;34;p20"/>
          <p:cNvSpPr txBox="1">
            <a:spLocks noGrp="1"/>
          </p:cNvSpPr>
          <p:nvPr>
            <p:ph type="subTitle" idx="1"/>
          </p:nvPr>
        </p:nvSpPr>
        <p:spPr>
          <a:xfrm>
            <a:off x="2410200" y="4905650"/>
            <a:ext cx="13467600" cy="651900"/>
          </a:xfrm>
          <a:prstGeom prst="rect">
            <a:avLst/>
          </a:prstGeom>
          <a:noFill/>
          <a:ln>
            <a:noFill/>
          </a:ln>
        </p:spPr>
        <p:txBody>
          <a:bodyPr spcFirstLastPara="1" wrap="square" lIns="0" tIns="0" rIns="0" bIns="0" anchor="t" anchorCtr="0">
            <a:normAutofit/>
          </a:bodyPr>
          <a:lstStyle>
            <a:lvl1pPr marR="0" lvl="0" algn="ctr" rtl="0">
              <a:lnSpc>
                <a:spcPct val="115000"/>
              </a:lnSpc>
              <a:spcBef>
                <a:spcPts val="0"/>
              </a:spcBef>
              <a:spcAft>
                <a:spcPts val="0"/>
              </a:spcAft>
              <a:buClr>
                <a:srgbClr val="000000"/>
              </a:buClr>
              <a:buSzPts val="4300"/>
              <a:buFont typeface="Nunito Sans"/>
              <a:buNone/>
              <a:defRPr sz="4300" b="0" i="0" u="none" strike="noStrike" cap="none">
                <a:solidFill>
                  <a:srgbClr val="000000"/>
                </a:solidFill>
                <a:latin typeface="Nunito Sans"/>
                <a:ea typeface="Nunito Sans"/>
                <a:cs typeface="Nunito Sans"/>
                <a:sym typeface="Nunito Sans"/>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35"/>
        <p:cNvGrpSpPr/>
        <p:nvPr/>
      </p:nvGrpSpPr>
      <p:grpSpPr>
        <a:xfrm>
          <a:off x="0" y="0"/>
          <a:ext cx="0" cy="0"/>
          <a:chOff x="0" y="0"/>
          <a:chExt cx="0" cy="0"/>
        </a:xfrm>
      </p:grpSpPr>
      <p:pic>
        <p:nvPicPr>
          <p:cNvPr id="36" name="Google Shape;36;p21"/>
          <p:cNvPicPr preferRelativeResize="0"/>
          <p:nvPr/>
        </p:nvPicPr>
        <p:blipFill rotWithShape="1">
          <a:blip r:embed="rId2">
            <a:alphaModFix/>
          </a:blip>
          <a:srcRect/>
          <a:stretch/>
        </p:blipFill>
        <p:spPr>
          <a:xfrm>
            <a:off x="15170822" y="249981"/>
            <a:ext cx="2456194" cy="1333109"/>
          </a:xfrm>
          <a:prstGeom prst="rect">
            <a:avLst/>
          </a:prstGeom>
          <a:noFill/>
          <a:ln>
            <a:noFill/>
          </a:ln>
        </p:spPr>
      </p:pic>
      <p:sp>
        <p:nvSpPr>
          <p:cNvPr id="37" name="Google Shape;37;p21"/>
          <p:cNvSpPr txBox="1">
            <a:spLocks noGrp="1"/>
          </p:cNvSpPr>
          <p:nvPr>
            <p:ph type="body" idx="1"/>
          </p:nvPr>
        </p:nvSpPr>
        <p:spPr>
          <a:xfrm>
            <a:off x="834444" y="2019300"/>
            <a:ext cx="16666200" cy="7348800"/>
          </a:xfrm>
          <a:prstGeom prst="rect">
            <a:avLst/>
          </a:prstGeom>
          <a:noFill/>
          <a:ln>
            <a:noFill/>
          </a:ln>
        </p:spPr>
        <p:txBody>
          <a:bodyPr spcFirstLastPara="1" wrap="square" lIns="132575" tIns="66275" rIns="132575" bIns="66275" anchor="t" anchorCtr="0">
            <a:noAutofit/>
          </a:bodyPr>
          <a:lstStyle>
            <a:lvl1pPr marL="457200" marR="0" lvl="0" indent="-228600" algn="l" rtl="0">
              <a:lnSpc>
                <a:spcPct val="100000"/>
              </a:lnSpc>
              <a:spcBef>
                <a:spcPts val="1500"/>
              </a:spcBef>
              <a:spcAft>
                <a:spcPts val="0"/>
              </a:spcAft>
              <a:buClr>
                <a:schemeClr val="dk1"/>
              </a:buClr>
              <a:buSzPts val="3300"/>
              <a:buFont typeface="Arial"/>
              <a:buNone/>
              <a:defRPr sz="3300" b="0" i="0" u="none" strike="noStrike" cap="none">
                <a:solidFill>
                  <a:srgbClr val="000000"/>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3300"/>
              <a:buFont typeface="Arial"/>
              <a:buNone/>
              <a:defRPr sz="3300" b="0" i="0" u="none" strike="noStrike" cap="none">
                <a:solidFill>
                  <a:srgbClr val="000000"/>
                </a:solidFill>
                <a:latin typeface="Arial"/>
                <a:ea typeface="Arial"/>
                <a:cs typeface="Arial"/>
                <a:sym typeface="Arial"/>
              </a:defRPr>
            </a:lvl2pPr>
            <a:lvl3pPr marL="1371600" marR="0" lvl="2" indent="-228600" algn="l" rtl="0">
              <a:lnSpc>
                <a:spcPct val="100000"/>
              </a:lnSpc>
              <a:spcBef>
                <a:spcPts val="800"/>
              </a:spcBef>
              <a:spcAft>
                <a:spcPts val="0"/>
              </a:spcAft>
              <a:buClr>
                <a:schemeClr val="dk1"/>
              </a:buClr>
              <a:buSzPts val="3300"/>
              <a:buFont typeface="Arial"/>
              <a:buNone/>
              <a:defRPr sz="3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800"/>
              </a:spcBef>
              <a:spcAft>
                <a:spcPts val="0"/>
              </a:spcAft>
              <a:buClr>
                <a:schemeClr val="dk1"/>
              </a:buClr>
              <a:buSzPts val="3300"/>
              <a:buFont typeface="Arial"/>
              <a:buNone/>
              <a:defRPr sz="3300" b="0" i="0" u="none" strike="noStrike" cap="none">
                <a:solidFill>
                  <a:srgbClr val="000000"/>
                </a:solidFill>
                <a:latin typeface="Arial"/>
                <a:ea typeface="Arial"/>
                <a:cs typeface="Arial"/>
                <a:sym typeface="Arial"/>
              </a:defRPr>
            </a:lvl4pPr>
            <a:lvl5pPr marL="2286000" marR="0" lvl="4" indent="-228600" algn="l" rtl="0">
              <a:lnSpc>
                <a:spcPct val="100000"/>
              </a:lnSpc>
              <a:spcBef>
                <a:spcPts val="800"/>
              </a:spcBef>
              <a:spcAft>
                <a:spcPts val="0"/>
              </a:spcAft>
              <a:buClr>
                <a:schemeClr val="dk1"/>
              </a:buClr>
              <a:buSzPts val="3300"/>
              <a:buFont typeface="Arial"/>
              <a:buNone/>
              <a:defRPr sz="3300" b="0" i="0" u="none" strike="noStrike" cap="none">
                <a:solidFill>
                  <a:srgbClr val="000000"/>
                </a:solidFill>
                <a:latin typeface="Arial"/>
                <a:ea typeface="Arial"/>
                <a:cs typeface="Arial"/>
                <a:sym typeface="Arial"/>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38" name="Google Shape;38;p21"/>
          <p:cNvSpPr txBox="1">
            <a:spLocks noGrp="1"/>
          </p:cNvSpPr>
          <p:nvPr>
            <p:ph type="title"/>
          </p:nvPr>
        </p:nvSpPr>
        <p:spPr>
          <a:xfrm>
            <a:off x="834451" y="918700"/>
            <a:ext cx="13648200" cy="770100"/>
          </a:xfrm>
          <a:prstGeom prst="rect">
            <a:avLst/>
          </a:prstGeom>
          <a:noFill/>
          <a:ln>
            <a:noFill/>
          </a:ln>
        </p:spPr>
        <p:txBody>
          <a:bodyPr spcFirstLastPara="1" wrap="square" lIns="132575" tIns="66275" rIns="132575" bIns="66275" anchor="ctr" anchorCtr="0">
            <a:noAutofit/>
          </a:bodyPr>
          <a:lstStyle>
            <a:lvl1pPr marR="0" lvl="0" algn="l" rtl="0">
              <a:lnSpc>
                <a:spcPct val="10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1pPr>
            <a:lvl2pPr marR="0" lvl="1"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2pPr>
            <a:lvl3pPr marR="0" lvl="2"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3pPr>
            <a:lvl4pPr marR="0" lvl="3"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4pPr>
            <a:lvl5pPr marR="0" lvl="4"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5pPr>
            <a:lvl6pPr marR="0" lvl="5"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6pPr>
            <a:lvl7pPr marR="0" lvl="6"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7pPr>
            <a:lvl8pPr marR="0" lvl="7"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8pPr>
            <a:lvl9pPr marR="0" lvl="8" algn="l" rtl="0">
              <a:lnSpc>
                <a:spcPct val="90000"/>
              </a:lnSpc>
              <a:spcBef>
                <a:spcPts val="0"/>
              </a:spcBef>
              <a:spcAft>
                <a:spcPts val="0"/>
              </a:spcAft>
              <a:buClr>
                <a:srgbClr val="000000"/>
              </a:buClr>
              <a:buSzPts val="4800"/>
              <a:buFont typeface="Poppins SemiBold"/>
              <a:buNone/>
              <a:defRPr sz="4800" b="0" i="0" u="none" strike="noStrike" cap="none">
                <a:solidFill>
                  <a:srgbClr val="000000"/>
                </a:solidFill>
                <a:latin typeface="Poppins SemiBold"/>
                <a:ea typeface="Poppins SemiBold"/>
                <a:cs typeface="Poppins SemiBold"/>
                <a:sym typeface="Poppins Semi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4"/>
          <p:cNvSpPr txBox="1">
            <a:spLocks noGrp="1"/>
          </p:cNvSpPr>
          <p:nvPr>
            <p:ph type="sldNum" idx="12"/>
          </p:nvPr>
        </p:nvSpPr>
        <p:spPr>
          <a:xfrm>
            <a:off x="16621441" y="9541752"/>
            <a:ext cx="1175700" cy="391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000000"/>
              </a:buClr>
              <a:buSzPts val="2500"/>
              <a:buFont typeface="Arial"/>
              <a:buNone/>
              <a:defRPr sz="2500" b="1" i="0" u="none" strike="noStrike" cap="none">
                <a:solidFill>
                  <a:schemeClr val="dk1"/>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GB"/>
              <a:t>‹#›</a:t>
            </a:fld>
            <a:endParaRPr/>
          </a:p>
        </p:txBody>
      </p:sp>
      <p:pic>
        <p:nvPicPr>
          <p:cNvPr id="7" name="Google Shape;7;p14"/>
          <p:cNvPicPr preferRelativeResize="0"/>
          <p:nvPr/>
        </p:nvPicPr>
        <p:blipFill rotWithShape="1">
          <a:blip r:embed="rId10">
            <a:alphaModFix/>
          </a:blip>
          <a:srcRect/>
          <a:stretch/>
        </p:blipFill>
        <p:spPr>
          <a:xfrm>
            <a:off x="15720550" y="188075"/>
            <a:ext cx="2387574" cy="2184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ello@climateactionleeds.org.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climateactionleeds.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2410200" y="1620925"/>
            <a:ext cx="13467600" cy="1920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6900"/>
              <a:buNone/>
            </a:pPr>
            <a:r>
              <a:rPr lang="en-GB"/>
              <a:t>Climate Action Leeds</a:t>
            </a:r>
            <a:endParaRPr/>
          </a:p>
        </p:txBody>
      </p:sp>
      <p:sp>
        <p:nvSpPr>
          <p:cNvPr id="44" name="Google Shape;44;p1"/>
          <p:cNvSpPr txBox="1">
            <a:spLocks noGrp="1"/>
          </p:cNvSpPr>
          <p:nvPr>
            <p:ph type="subTitle" idx="1"/>
          </p:nvPr>
        </p:nvSpPr>
        <p:spPr>
          <a:xfrm>
            <a:off x="2410200" y="3440775"/>
            <a:ext cx="13467600" cy="1570800"/>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SzPts val="4649"/>
              <a:buNone/>
            </a:pPr>
            <a:r>
              <a:rPr lang="en-GB" dirty="0"/>
              <a:t>Dr Nicola </a:t>
            </a:r>
            <a:r>
              <a:rPr lang="en-GB" dirty="0" err="1"/>
              <a:t>Hambridge</a:t>
            </a:r>
            <a:endParaRPr dirty="0"/>
          </a:p>
          <a:p>
            <a:pPr marL="0" lvl="0" indent="0" algn="ctr" rtl="0">
              <a:lnSpc>
                <a:spcPct val="115000"/>
              </a:lnSpc>
              <a:spcBef>
                <a:spcPts val="0"/>
              </a:spcBef>
              <a:spcAft>
                <a:spcPts val="0"/>
              </a:spcAft>
              <a:buSzPts val="4649"/>
              <a:buNone/>
            </a:pPr>
            <a:r>
              <a:rPr lang="en-GB" dirty="0"/>
              <a:t>Chair </a:t>
            </a:r>
            <a:r>
              <a:rPr lang="en-GB" dirty="0" smtClean="0"/>
              <a:t>Leeds LMC &amp; Volunteer Director Leeds Tidal</a:t>
            </a:r>
            <a:endParaRPr dirty="0"/>
          </a:p>
        </p:txBody>
      </p:sp>
      <p:pic>
        <p:nvPicPr>
          <p:cNvPr id="45" name="Google Shape;45;p1"/>
          <p:cNvPicPr preferRelativeResize="0"/>
          <p:nvPr/>
        </p:nvPicPr>
        <p:blipFill rotWithShape="1">
          <a:blip r:embed="rId3">
            <a:alphaModFix/>
          </a:blip>
          <a:srcRect/>
          <a:stretch/>
        </p:blipFill>
        <p:spPr>
          <a:xfrm>
            <a:off x="11526050" y="5395550"/>
            <a:ext cx="6156927" cy="301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body" idx="1"/>
          </p:nvPr>
        </p:nvSpPr>
        <p:spPr>
          <a:xfrm>
            <a:off x="1479600" y="2301600"/>
            <a:ext cx="15056400" cy="7159500"/>
          </a:xfrm>
          <a:prstGeom prst="rect">
            <a:avLst/>
          </a:prstGeom>
          <a:noFill/>
          <a:ln>
            <a:noFill/>
          </a:ln>
        </p:spPr>
        <p:txBody>
          <a:bodyPr spcFirstLastPara="1" wrap="square" lIns="91425" tIns="91425" rIns="91425" bIns="91425" anchor="t" anchorCtr="0">
            <a:noAutofit/>
          </a:bodyPr>
          <a:lstStyle/>
          <a:p>
            <a:pPr marL="19050" lvl="0" indent="0" algn="l" rtl="0">
              <a:lnSpc>
                <a:spcPct val="100000"/>
              </a:lnSpc>
              <a:spcBef>
                <a:spcPts val="0"/>
              </a:spcBef>
              <a:spcAft>
                <a:spcPts val="0"/>
              </a:spcAft>
              <a:buClr>
                <a:schemeClr val="dk1"/>
              </a:buClr>
              <a:buSzPts val="3300"/>
              <a:buNone/>
            </a:pPr>
            <a:endParaRPr lang="en-GB" sz="4000" dirty="0" smtClean="0">
              <a:solidFill>
                <a:schemeClr val="dk1"/>
              </a:solidFill>
            </a:endParaRPr>
          </a:p>
          <a:p>
            <a:pPr marL="19050" lvl="0" indent="0" algn="l" rtl="0">
              <a:lnSpc>
                <a:spcPct val="100000"/>
              </a:lnSpc>
              <a:spcBef>
                <a:spcPts val="0"/>
              </a:spcBef>
              <a:spcAft>
                <a:spcPts val="0"/>
              </a:spcAft>
              <a:buClr>
                <a:schemeClr val="dk1"/>
              </a:buClr>
              <a:buSzPts val="3300"/>
              <a:buNone/>
            </a:pPr>
            <a:r>
              <a:rPr lang="en-GB" sz="4000" dirty="0" smtClean="0">
                <a:solidFill>
                  <a:schemeClr val="dk1"/>
                </a:solidFill>
              </a:rPr>
              <a:t>Finalising </a:t>
            </a:r>
            <a:r>
              <a:rPr lang="en-GB" sz="4000" dirty="0">
                <a:solidFill>
                  <a:schemeClr val="dk1"/>
                </a:solidFill>
              </a:rPr>
              <a:t>the 4 new community hubs </a:t>
            </a:r>
            <a:r>
              <a:rPr lang="en-GB" sz="4000" dirty="0" smtClean="0">
                <a:solidFill>
                  <a:schemeClr val="dk1"/>
                </a:solidFill>
              </a:rPr>
              <a:t>and &amp; setting </a:t>
            </a:r>
            <a:r>
              <a:rPr lang="en-GB" sz="4000" dirty="0">
                <a:solidFill>
                  <a:schemeClr val="dk1"/>
                </a:solidFill>
              </a:rPr>
              <a:t>up </a:t>
            </a:r>
            <a:r>
              <a:rPr lang="en-GB" sz="4000" dirty="0" smtClean="0">
                <a:solidFill>
                  <a:schemeClr val="dk1"/>
                </a:solidFill>
              </a:rPr>
              <a:t>city </a:t>
            </a:r>
            <a:r>
              <a:rPr lang="en-GB" sz="4000" dirty="0">
                <a:solidFill>
                  <a:schemeClr val="dk1"/>
                </a:solidFill>
              </a:rPr>
              <a:t>hub </a:t>
            </a:r>
            <a:endParaRPr lang="en-GB" sz="4000" dirty="0" smtClean="0">
              <a:solidFill>
                <a:schemeClr val="dk1"/>
              </a:solidFill>
            </a:endParaRPr>
          </a:p>
          <a:p>
            <a:pPr marL="19050" lvl="0" indent="0" algn="l" rtl="0">
              <a:lnSpc>
                <a:spcPct val="100000"/>
              </a:lnSpc>
              <a:spcBef>
                <a:spcPts val="0"/>
              </a:spcBef>
              <a:spcAft>
                <a:spcPts val="0"/>
              </a:spcAft>
              <a:buClr>
                <a:schemeClr val="dk1"/>
              </a:buClr>
              <a:buSzPts val="3300"/>
              <a:buNone/>
            </a:pPr>
            <a:endParaRPr lang="en-GB" sz="4000" dirty="0">
              <a:solidFill>
                <a:schemeClr val="dk1"/>
              </a:solidFill>
            </a:endParaRPr>
          </a:p>
          <a:p>
            <a:pPr marL="19050" lvl="0" indent="0" algn="l" rtl="0">
              <a:lnSpc>
                <a:spcPct val="100000"/>
              </a:lnSpc>
              <a:spcBef>
                <a:spcPts val="0"/>
              </a:spcBef>
              <a:spcAft>
                <a:spcPts val="0"/>
              </a:spcAft>
              <a:buClr>
                <a:schemeClr val="dk1"/>
              </a:buClr>
              <a:buSzPts val="3300"/>
              <a:buNone/>
            </a:pPr>
            <a:r>
              <a:rPr lang="en-GB" sz="4000" dirty="0" smtClean="0">
                <a:solidFill>
                  <a:schemeClr val="dk1"/>
                </a:solidFill>
              </a:rPr>
              <a:t>Get involved:</a:t>
            </a:r>
            <a:endParaRPr sz="4000" dirty="0">
              <a:solidFill>
                <a:schemeClr val="dk1"/>
              </a:solidFill>
            </a:endParaRPr>
          </a:p>
          <a:p>
            <a:pPr marL="1371600" lvl="2" indent="-438150" algn="l" rtl="0">
              <a:lnSpc>
                <a:spcPct val="100000"/>
              </a:lnSpc>
              <a:spcBef>
                <a:spcPts val="0"/>
              </a:spcBef>
              <a:spcAft>
                <a:spcPts val="0"/>
              </a:spcAft>
              <a:buClr>
                <a:schemeClr val="dk1"/>
              </a:buClr>
              <a:buSzPts val="3300"/>
              <a:buChar char="-"/>
            </a:pPr>
            <a:r>
              <a:rPr lang="en-GB" sz="4000" dirty="0" smtClean="0">
                <a:solidFill>
                  <a:schemeClr val="dk1"/>
                </a:solidFill>
              </a:rPr>
              <a:t>Support our </a:t>
            </a:r>
            <a:r>
              <a:rPr lang="en-GB" sz="4000" dirty="0">
                <a:solidFill>
                  <a:schemeClr val="dk1"/>
                </a:solidFill>
              </a:rPr>
              <a:t>next Climate Assembly in April</a:t>
            </a:r>
            <a:endParaRPr sz="4000" dirty="0">
              <a:solidFill>
                <a:schemeClr val="dk1"/>
              </a:solidFill>
            </a:endParaRPr>
          </a:p>
          <a:p>
            <a:pPr marL="1371600" lvl="2" indent="-438150" algn="l" rtl="0">
              <a:lnSpc>
                <a:spcPct val="100000"/>
              </a:lnSpc>
              <a:spcBef>
                <a:spcPts val="0"/>
              </a:spcBef>
              <a:spcAft>
                <a:spcPts val="0"/>
              </a:spcAft>
              <a:buClr>
                <a:schemeClr val="dk1"/>
              </a:buClr>
              <a:buSzPts val="3300"/>
              <a:buChar char="-"/>
            </a:pPr>
            <a:r>
              <a:rPr lang="en-GB" sz="4000" dirty="0" smtClean="0">
                <a:solidFill>
                  <a:schemeClr val="dk1"/>
                </a:solidFill>
              </a:rPr>
              <a:t>Connect with </a:t>
            </a:r>
            <a:r>
              <a:rPr lang="en-GB" sz="4000" dirty="0">
                <a:solidFill>
                  <a:schemeClr val="dk1"/>
                </a:solidFill>
              </a:rPr>
              <a:t>the Leeds Doughnut, Transition Partners and </a:t>
            </a:r>
            <a:r>
              <a:rPr lang="en-GB" sz="4000" dirty="0" smtClean="0">
                <a:solidFill>
                  <a:schemeClr val="dk1"/>
                </a:solidFill>
              </a:rPr>
              <a:t>CAL’s  </a:t>
            </a:r>
            <a:r>
              <a:rPr lang="en-GB" sz="4000" dirty="0">
                <a:solidFill>
                  <a:schemeClr val="dk1"/>
                </a:solidFill>
              </a:rPr>
              <a:t>training plan</a:t>
            </a:r>
            <a:endParaRPr sz="4000" dirty="0">
              <a:solidFill>
                <a:schemeClr val="dk1"/>
              </a:solidFill>
            </a:endParaRPr>
          </a:p>
          <a:p>
            <a:pPr marL="933450" lvl="2" indent="0" algn="ctr">
              <a:lnSpc>
                <a:spcPct val="200000"/>
              </a:lnSpc>
              <a:buClr>
                <a:schemeClr val="dk1"/>
              </a:buClr>
              <a:buSzPts val="3300"/>
              <a:buNone/>
            </a:pPr>
            <a:r>
              <a:rPr lang="en-GB" sz="4000" u="sng" dirty="0" smtClean="0">
                <a:solidFill>
                  <a:schemeClr val="hlink"/>
                </a:solidFill>
                <a:hlinkClick r:id="rId3"/>
              </a:rPr>
              <a:t>hello@climateactionleeds.org.uk</a:t>
            </a:r>
            <a:r>
              <a:rPr lang="en-GB" sz="4000" dirty="0" smtClean="0">
                <a:solidFill>
                  <a:schemeClr val="dk1"/>
                </a:solidFill>
              </a:rPr>
              <a:t>  </a:t>
            </a:r>
            <a:r>
              <a:rPr lang="en-GB" sz="4000" dirty="0" smtClean="0">
                <a:solidFill>
                  <a:schemeClr val="dk1"/>
                </a:solidFill>
                <a:hlinkClick r:id="rId4"/>
              </a:rPr>
              <a:t>www.climateactionleeds.org.uk</a:t>
            </a:r>
            <a:endParaRPr lang="en-GB" sz="4000" dirty="0" smtClean="0">
              <a:solidFill>
                <a:schemeClr val="dk1"/>
              </a:solidFill>
            </a:endParaRPr>
          </a:p>
          <a:p>
            <a:pPr lvl="2" indent="-438150">
              <a:lnSpc>
                <a:spcPct val="200000"/>
              </a:lnSpc>
              <a:buClr>
                <a:schemeClr val="dk1"/>
              </a:buClr>
              <a:buSzPts val="3300"/>
              <a:buChar char="-"/>
            </a:pPr>
            <a:endParaRPr dirty="0">
              <a:solidFill>
                <a:schemeClr val="dk1"/>
              </a:solidFill>
            </a:endParaRPr>
          </a:p>
          <a:p>
            <a:pPr marL="0" lvl="0" indent="0" algn="l" rtl="0">
              <a:lnSpc>
                <a:spcPct val="150000"/>
              </a:lnSpc>
              <a:spcBef>
                <a:spcPts val="0"/>
              </a:spcBef>
              <a:spcAft>
                <a:spcPts val="0"/>
              </a:spcAft>
              <a:buSzPts val="3000"/>
              <a:buNone/>
            </a:pPr>
            <a:endParaRPr sz="2300" dirty="0">
              <a:solidFill>
                <a:schemeClr val="dk1"/>
              </a:solidFill>
            </a:endParaRPr>
          </a:p>
          <a:p>
            <a:pPr marL="0" lvl="0" indent="0" algn="l" rtl="0">
              <a:lnSpc>
                <a:spcPct val="150000"/>
              </a:lnSpc>
              <a:spcBef>
                <a:spcPts val="0"/>
              </a:spcBef>
              <a:spcAft>
                <a:spcPts val="0"/>
              </a:spcAft>
              <a:buSzPts val="3000"/>
              <a:buNone/>
            </a:pPr>
            <a:endParaRPr b="1" i="1" dirty="0">
              <a:solidFill>
                <a:schemeClr val="dk1"/>
              </a:solidFill>
            </a:endParaRPr>
          </a:p>
          <a:p>
            <a:pPr marL="0" lvl="0" indent="0" algn="l" rtl="0">
              <a:lnSpc>
                <a:spcPct val="150000"/>
              </a:lnSpc>
              <a:spcBef>
                <a:spcPts val="0"/>
              </a:spcBef>
              <a:spcAft>
                <a:spcPts val="0"/>
              </a:spcAft>
              <a:buSzPts val="3000"/>
              <a:buNone/>
            </a:pPr>
            <a:endParaRPr b="1" i="1" dirty="0">
              <a:solidFill>
                <a:schemeClr val="dk1"/>
              </a:solidFill>
            </a:endParaRPr>
          </a:p>
        </p:txBody>
      </p:sp>
      <p:sp>
        <p:nvSpPr>
          <p:cNvPr id="121" name="Google Shape;121;p12"/>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Next steps</a:t>
            </a:r>
            <a:endParaRPr>
              <a:solidFill>
                <a:schemeClr val="dk1"/>
              </a:solidFill>
            </a:endParaRPr>
          </a:p>
          <a:p>
            <a:pPr marL="0" lvl="0" indent="0" algn="l" rtl="0">
              <a:lnSpc>
                <a:spcPct val="100000"/>
              </a:lnSpc>
              <a:spcBef>
                <a:spcPts val="0"/>
              </a:spcBef>
              <a:spcAft>
                <a:spcPts val="0"/>
              </a:spcAft>
              <a:buSzPts val="5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r>
              <a:rPr lang="en-GB"/>
              <a:t>Our story so far</a:t>
            </a:r>
            <a:endParaRPr/>
          </a:p>
        </p:txBody>
      </p:sp>
      <p:sp>
        <p:nvSpPr>
          <p:cNvPr id="51" name="Google Shape;51;p2"/>
          <p:cNvSpPr txBox="1">
            <a:spLocks noGrp="1"/>
          </p:cNvSpPr>
          <p:nvPr>
            <p:ph type="body" idx="2"/>
          </p:nvPr>
        </p:nvSpPr>
        <p:spPr>
          <a:xfrm>
            <a:off x="1479925" y="2300400"/>
            <a:ext cx="15234900" cy="5567400"/>
          </a:xfrm>
          <a:prstGeom prst="rect">
            <a:avLst/>
          </a:prstGeom>
          <a:noFill/>
          <a:ln>
            <a:noFill/>
          </a:ln>
        </p:spPr>
        <p:txBody>
          <a:bodyPr spcFirstLastPara="1" wrap="square" lIns="91425" tIns="91425" rIns="91425" bIns="91425" anchor="t" anchorCtr="0">
            <a:noAutofit/>
          </a:bodyPr>
          <a:lstStyle/>
          <a:p>
            <a:pPr marL="457200" lvl="0" indent="-469900" algn="l" rtl="0">
              <a:lnSpc>
                <a:spcPct val="200000"/>
              </a:lnSpc>
              <a:spcBef>
                <a:spcPts val="0"/>
              </a:spcBef>
              <a:spcAft>
                <a:spcPts val="0"/>
              </a:spcAft>
              <a:buSzPts val="3800"/>
              <a:buChar char="-"/>
            </a:pPr>
            <a:r>
              <a:rPr lang="en-GB" sz="3800" dirty="0"/>
              <a:t>A 5-year programme of climate emergency community action</a:t>
            </a:r>
            <a:endParaRPr sz="3800" dirty="0"/>
          </a:p>
          <a:p>
            <a:pPr marL="457200" lvl="0" indent="-469900" algn="l" rtl="0">
              <a:lnSpc>
                <a:spcPct val="200000"/>
              </a:lnSpc>
              <a:spcBef>
                <a:spcPts val="0"/>
              </a:spcBef>
              <a:spcAft>
                <a:spcPts val="0"/>
              </a:spcAft>
              <a:buSzPts val="3800"/>
              <a:buChar char="-"/>
            </a:pPr>
            <a:r>
              <a:rPr lang="en-GB" sz="3800" dirty="0"/>
              <a:t>Successful bid to National Lottery Climate Action Fund </a:t>
            </a:r>
            <a:endParaRPr sz="3800" dirty="0"/>
          </a:p>
          <a:p>
            <a:pPr marL="457200" lvl="0" indent="-469900" algn="l" rtl="0">
              <a:lnSpc>
                <a:spcPct val="200000"/>
              </a:lnSpc>
              <a:spcBef>
                <a:spcPts val="0"/>
              </a:spcBef>
              <a:spcAft>
                <a:spcPts val="0"/>
              </a:spcAft>
              <a:buSzPts val="3800"/>
              <a:buChar char="-"/>
            </a:pPr>
            <a:r>
              <a:rPr lang="en-GB" sz="3800" dirty="0"/>
              <a:t>40 organisations contributed to the bid </a:t>
            </a:r>
            <a:endParaRPr sz="3800" dirty="0"/>
          </a:p>
          <a:p>
            <a:pPr marL="457200" lvl="0" indent="-469900" algn="l" rtl="0">
              <a:lnSpc>
                <a:spcPct val="200000"/>
              </a:lnSpc>
              <a:spcBef>
                <a:spcPts val="0"/>
              </a:spcBef>
              <a:spcAft>
                <a:spcPts val="0"/>
              </a:spcAft>
              <a:buSzPts val="3800"/>
              <a:buChar char="-"/>
            </a:pPr>
            <a:r>
              <a:rPr lang="en-GB" sz="3800" dirty="0"/>
              <a:t>5 delivery partners: Voluntary Action Leeds, Leeds Love It Share It, </a:t>
            </a:r>
            <a:endParaRPr sz="3800" dirty="0"/>
          </a:p>
          <a:p>
            <a:pPr marL="0" lvl="0" indent="457200" algn="l" rtl="0">
              <a:lnSpc>
                <a:spcPct val="200000"/>
              </a:lnSpc>
              <a:spcBef>
                <a:spcPts val="0"/>
              </a:spcBef>
              <a:spcAft>
                <a:spcPts val="0"/>
              </a:spcAft>
              <a:buSzPts val="3000"/>
              <a:buNone/>
            </a:pPr>
            <a:r>
              <a:rPr lang="en-GB" sz="3800" dirty="0"/>
              <a:t>Together For Peace, Leeds Tidal, CAG Consultants </a:t>
            </a:r>
            <a:endParaRPr sz="3800" dirty="0"/>
          </a:p>
          <a:p>
            <a:pPr marL="457200" lvl="0" indent="-469900" algn="l" rtl="0">
              <a:lnSpc>
                <a:spcPct val="200000"/>
              </a:lnSpc>
              <a:spcBef>
                <a:spcPts val="0"/>
              </a:spcBef>
              <a:spcAft>
                <a:spcPts val="0"/>
              </a:spcAft>
              <a:buSzPts val="3800"/>
              <a:buChar char="-"/>
            </a:pPr>
            <a:r>
              <a:rPr lang="en-GB" sz="3800" dirty="0"/>
              <a:t>Supported by Our Future Leeds</a:t>
            </a:r>
            <a:endParaRPr sz="3800" dirty="0"/>
          </a:p>
          <a:p>
            <a:pPr marL="457200" lvl="0" indent="0" algn="l" rtl="0">
              <a:lnSpc>
                <a:spcPct val="150000"/>
              </a:lnSpc>
              <a:spcBef>
                <a:spcPts val="0"/>
              </a:spcBef>
              <a:spcAft>
                <a:spcPts val="0"/>
              </a:spcAft>
              <a:buSzPts val="3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subTitle" idx="1"/>
          </p:nvPr>
        </p:nvSpPr>
        <p:spPr>
          <a:xfrm>
            <a:off x="1479925" y="2133175"/>
            <a:ext cx="14681100" cy="1181100"/>
          </a:xfrm>
          <a:prstGeom prst="rect">
            <a:avLst/>
          </a:prstGeom>
          <a:noFill/>
          <a:ln>
            <a:noFill/>
          </a:ln>
        </p:spPr>
        <p:txBody>
          <a:bodyPr spcFirstLastPara="1" wrap="square" lIns="0" tIns="0" rIns="0" bIns="0" anchor="t" anchorCtr="0">
            <a:normAutofit fontScale="55000" lnSpcReduction="20000"/>
          </a:bodyPr>
          <a:lstStyle/>
          <a:p>
            <a:pPr marL="0" lvl="0" indent="0" algn="l" rtl="0">
              <a:lnSpc>
                <a:spcPct val="115000"/>
              </a:lnSpc>
              <a:spcBef>
                <a:spcPts val="0"/>
              </a:spcBef>
              <a:spcAft>
                <a:spcPts val="0"/>
              </a:spcAft>
              <a:buClr>
                <a:schemeClr val="dk1"/>
              </a:buClr>
              <a:buSzPct val="36666"/>
              <a:buFont typeface="Arial"/>
              <a:buNone/>
            </a:pPr>
            <a:endParaRPr sz="3000" b="1" i="1" dirty="0">
              <a:solidFill>
                <a:schemeClr val="dk1"/>
              </a:solidFill>
            </a:endParaRPr>
          </a:p>
          <a:p>
            <a:pPr marL="0" lvl="0" indent="0" algn="l" rtl="0">
              <a:lnSpc>
                <a:spcPct val="115000"/>
              </a:lnSpc>
              <a:spcBef>
                <a:spcPts val="0"/>
              </a:spcBef>
              <a:spcAft>
                <a:spcPts val="0"/>
              </a:spcAft>
              <a:buClr>
                <a:schemeClr val="dk1"/>
              </a:buClr>
              <a:buSzPts val="605"/>
              <a:buFont typeface="Arial"/>
              <a:buNone/>
            </a:pPr>
            <a:r>
              <a:rPr lang="en-GB" sz="7073" b="1" i="1" dirty="0">
                <a:solidFill>
                  <a:schemeClr val="dk1"/>
                </a:solidFill>
              </a:rPr>
              <a:t>A zero carbon, nature friendly, socially just Leeds by the 2030s.</a:t>
            </a:r>
            <a:endParaRPr sz="8073" dirty="0"/>
          </a:p>
        </p:txBody>
      </p:sp>
      <p:sp>
        <p:nvSpPr>
          <p:cNvPr id="57" name="Google Shape;57;p3"/>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r>
              <a:rPr lang="en-GB"/>
              <a:t>Our aims</a:t>
            </a:r>
            <a:endParaRPr/>
          </a:p>
        </p:txBody>
      </p:sp>
      <p:sp>
        <p:nvSpPr>
          <p:cNvPr id="58" name="Google Shape;58;p3"/>
          <p:cNvSpPr txBox="1">
            <a:spLocks noGrp="1"/>
          </p:cNvSpPr>
          <p:nvPr>
            <p:ph type="body" idx="2"/>
          </p:nvPr>
        </p:nvSpPr>
        <p:spPr>
          <a:xfrm>
            <a:off x="1479925" y="3314275"/>
            <a:ext cx="15234900" cy="5947712"/>
          </a:xfrm>
          <a:prstGeom prst="rect">
            <a:avLst/>
          </a:prstGeom>
          <a:noFill/>
          <a:ln>
            <a:noFill/>
          </a:ln>
        </p:spPr>
        <p:txBody>
          <a:bodyPr spcFirstLastPara="1" wrap="square" lIns="91425" tIns="91425" rIns="91425" bIns="91425" anchor="t" anchorCtr="0">
            <a:noAutofit/>
          </a:bodyPr>
          <a:lstStyle/>
          <a:p>
            <a:pPr marL="457200" lvl="0" indent="-444500" algn="l" rtl="0">
              <a:lnSpc>
                <a:spcPct val="100000"/>
              </a:lnSpc>
              <a:spcBef>
                <a:spcPts val="0"/>
              </a:spcBef>
              <a:spcAft>
                <a:spcPts val="0"/>
              </a:spcAft>
              <a:buSzPts val="3400"/>
              <a:buChar char="-"/>
            </a:pPr>
            <a:r>
              <a:rPr lang="en-GB" sz="3400" dirty="0" smtClean="0"/>
              <a:t>Building </a:t>
            </a:r>
            <a:r>
              <a:rPr lang="en-GB" sz="3400" dirty="0"/>
              <a:t>on </a:t>
            </a:r>
            <a:r>
              <a:rPr lang="en-GB" sz="3400" dirty="0" err="1"/>
              <a:t>Leeds’</a:t>
            </a:r>
            <a:r>
              <a:rPr lang="en-GB" sz="3400" dirty="0"/>
              <a:t> </a:t>
            </a:r>
            <a:r>
              <a:rPr lang="en-GB" sz="3400" dirty="0" smtClean="0"/>
              <a:t>existing </a:t>
            </a:r>
            <a:r>
              <a:rPr lang="en-GB" sz="3400" dirty="0"/>
              <a:t>strengths in climate justice - Climate Emergency Advisory </a:t>
            </a:r>
            <a:r>
              <a:rPr lang="en-GB" sz="3400" dirty="0" smtClean="0"/>
              <a:t>Committee (2019), </a:t>
            </a:r>
            <a:r>
              <a:rPr lang="en-GB" sz="3400" dirty="0"/>
              <a:t>carbon roadmap, Leeds and YH Climate Commissions</a:t>
            </a:r>
            <a:endParaRPr sz="3400" dirty="0"/>
          </a:p>
          <a:p>
            <a:pPr marL="457200" lvl="0" indent="0" algn="l" rtl="0">
              <a:lnSpc>
                <a:spcPct val="100000"/>
              </a:lnSpc>
              <a:spcBef>
                <a:spcPts val="0"/>
              </a:spcBef>
              <a:spcAft>
                <a:spcPts val="0"/>
              </a:spcAft>
              <a:buNone/>
            </a:pPr>
            <a:endParaRPr sz="3400" dirty="0"/>
          </a:p>
          <a:p>
            <a:pPr marL="457200" lvl="0" indent="-444500" algn="l" rtl="0">
              <a:lnSpc>
                <a:spcPct val="100000"/>
              </a:lnSpc>
              <a:spcBef>
                <a:spcPts val="0"/>
              </a:spcBef>
              <a:spcAft>
                <a:spcPts val="0"/>
              </a:spcAft>
              <a:buSzPts val="3400"/>
              <a:buChar char="-"/>
            </a:pPr>
            <a:r>
              <a:rPr lang="en-GB" sz="3400" dirty="0"/>
              <a:t>Supporting communities to engage with transformative action that meets the challenges ahead</a:t>
            </a:r>
            <a:endParaRPr sz="3400" dirty="0"/>
          </a:p>
          <a:p>
            <a:pPr marL="457200" lvl="0" indent="0" algn="l" rtl="0">
              <a:lnSpc>
                <a:spcPct val="100000"/>
              </a:lnSpc>
              <a:spcBef>
                <a:spcPts val="0"/>
              </a:spcBef>
              <a:spcAft>
                <a:spcPts val="0"/>
              </a:spcAft>
              <a:buNone/>
            </a:pPr>
            <a:endParaRPr sz="3400" dirty="0"/>
          </a:p>
          <a:p>
            <a:pPr marL="457200" lvl="0" indent="-444500" algn="l" rtl="0">
              <a:lnSpc>
                <a:spcPct val="100000"/>
              </a:lnSpc>
              <a:spcBef>
                <a:spcPts val="0"/>
              </a:spcBef>
              <a:spcAft>
                <a:spcPts val="0"/>
              </a:spcAft>
              <a:buSzPts val="3400"/>
              <a:buChar char="-"/>
            </a:pPr>
            <a:r>
              <a:rPr lang="en-GB" sz="3400" dirty="0"/>
              <a:t>Mobilising communities, groups and sectors to plan and act together across the city</a:t>
            </a:r>
            <a:endParaRPr sz="3400" dirty="0"/>
          </a:p>
          <a:p>
            <a:pPr marL="457200" lvl="0" indent="0" algn="l" rtl="0">
              <a:lnSpc>
                <a:spcPct val="100000"/>
              </a:lnSpc>
              <a:spcBef>
                <a:spcPts val="0"/>
              </a:spcBef>
              <a:spcAft>
                <a:spcPts val="0"/>
              </a:spcAft>
              <a:buNone/>
            </a:pPr>
            <a:endParaRPr sz="3400" dirty="0"/>
          </a:p>
          <a:p>
            <a:pPr marL="457200" lvl="0" indent="-444500" algn="l" rtl="0">
              <a:lnSpc>
                <a:spcPct val="100000"/>
              </a:lnSpc>
              <a:spcBef>
                <a:spcPts val="0"/>
              </a:spcBef>
              <a:spcAft>
                <a:spcPts val="0"/>
              </a:spcAft>
              <a:buSzPts val="3400"/>
              <a:buChar char="-"/>
            </a:pPr>
            <a:r>
              <a:rPr lang="en-GB" sz="3400" dirty="0"/>
              <a:t>Building a movement of connected, engaged communities</a:t>
            </a:r>
            <a:endParaRPr sz="3400" dirty="0"/>
          </a:p>
          <a:p>
            <a:pPr marL="0" lvl="0" indent="0" algn="l" rtl="0">
              <a:lnSpc>
                <a:spcPct val="150000"/>
              </a:lnSpc>
              <a:spcBef>
                <a:spcPts val="0"/>
              </a:spcBef>
              <a:spcAft>
                <a:spcPts val="0"/>
              </a:spcAft>
              <a:buSzPts val="3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5"/>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What we’re doing</a:t>
            </a:r>
            <a:endParaRPr/>
          </a:p>
        </p:txBody>
      </p:sp>
      <p:sp>
        <p:nvSpPr>
          <p:cNvPr id="70" name="Google Shape;70;p5"/>
          <p:cNvSpPr txBox="1">
            <a:spLocks noGrp="1"/>
          </p:cNvSpPr>
          <p:nvPr>
            <p:ph type="subTitle" idx="1"/>
          </p:nvPr>
        </p:nvSpPr>
        <p:spPr>
          <a:xfrm>
            <a:off x="1710725" y="2182475"/>
            <a:ext cx="142269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4000"/>
              <a:buNone/>
            </a:pPr>
            <a:r>
              <a:rPr lang="en-GB">
                <a:solidFill>
                  <a:schemeClr val="dk1"/>
                </a:solidFill>
              </a:rPr>
              <a:t>1.  Community Hubs</a:t>
            </a:r>
            <a:endParaRPr sz="5000"/>
          </a:p>
        </p:txBody>
      </p:sp>
      <p:sp>
        <p:nvSpPr>
          <p:cNvPr id="71" name="Google Shape;71;p5"/>
          <p:cNvSpPr txBox="1">
            <a:spLocks noGrp="1"/>
          </p:cNvSpPr>
          <p:nvPr>
            <p:ph type="body" idx="2"/>
          </p:nvPr>
        </p:nvSpPr>
        <p:spPr>
          <a:xfrm>
            <a:off x="1479925" y="3435625"/>
            <a:ext cx="15234900" cy="5567400"/>
          </a:xfrm>
          <a:prstGeom prst="rect">
            <a:avLst/>
          </a:prstGeom>
          <a:noFill/>
          <a:ln>
            <a:noFill/>
          </a:ln>
        </p:spPr>
        <p:txBody>
          <a:bodyPr spcFirstLastPara="1" wrap="square" lIns="91425" tIns="91425" rIns="91425" bIns="91425" anchor="t" anchorCtr="0">
            <a:noAutofit/>
          </a:bodyPr>
          <a:lstStyle/>
          <a:p>
            <a:pPr marL="457200" lvl="0" indent="-444500" algn="l" rtl="0">
              <a:lnSpc>
                <a:spcPct val="200000"/>
              </a:lnSpc>
              <a:spcBef>
                <a:spcPts val="0"/>
              </a:spcBef>
              <a:spcAft>
                <a:spcPts val="0"/>
              </a:spcAft>
              <a:buClr>
                <a:schemeClr val="dk1"/>
              </a:buClr>
              <a:buSzPts val="3400"/>
              <a:buChar char="-"/>
            </a:pPr>
            <a:r>
              <a:rPr lang="en-GB" sz="3400">
                <a:solidFill>
                  <a:schemeClr val="dk1"/>
                </a:solidFill>
              </a:rPr>
              <a:t>4 hubs up and running in: Seacroft, Garforth, Otley and Beeston</a:t>
            </a:r>
            <a:endParaRPr sz="3400">
              <a:solidFill>
                <a:schemeClr val="dk1"/>
              </a:solidFill>
            </a:endParaRPr>
          </a:p>
          <a:p>
            <a:pPr marL="457200" lvl="0" indent="-444500" algn="l" rtl="0">
              <a:lnSpc>
                <a:spcPct val="200000"/>
              </a:lnSpc>
              <a:spcBef>
                <a:spcPts val="0"/>
              </a:spcBef>
              <a:spcAft>
                <a:spcPts val="0"/>
              </a:spcAft>
              <a:buClr>
                <a:schemeClr val="dk1"/>
              </a:buClr>
              <a:buSzPts val="3400"/>
              <a:buChar char="-"/>
            </a:pPr>
            <a:r>
              <a:rPr lang="en-GB" sz="3400">
                <a:solidFill>
                  <a:schemeClr val="dk1"/>
                </a:solidFill>
              </a:rPr>
              <a:t>Next hubs currently being set up in Armley, Alwoodley, Horsforth and Little London</a:t>
            </a:r>
            <a:endParaRPr sz="3400">
              <a:solidFill>
                <a:schemeClr val="dk1"/>
              </a:solidFill>
            </a:endParaRPr>
          </a:p>
          <a:p>
            <a:pPr marL="457200" lvl="0" indent="-444500" algn="l" rtl="0">
              <a:lnSpc>
                <a:spcPct val="200000"/>
              </a:lnSpc>
              <a:spcBef>
                <a:spcPts val="0"/>
              </a:spcBef>
              <a:spcAft>
                <a:spcPts val="0"/>
              </a:spcAft>
              <a:buClr>
                <a:schemeClr val="dk1"/>
              </a:buClr>
              <a:buSzPts val="3400"/>
              <a:buChar char="-"/>
            </a:pPr>
            <a:r>
              <a:rPr lang="en-GB" sz="3400">
                <a:solidFill>
                  <a:schemeClr val="dk1"/>
                </a:solidFill>
              </a:rPr>
              <a:t>8 further mini-hubs in additional communities to come</a:t>
            </a:r>
            <a:endParaRPr sz="3400">
              <a:solidFill>
                <a:schemeClr val="dk1"/>
              </a:solidFill>
            </a:endParaRPr>
          </a:p>
          <a:p>
            <a:pPr marL="457200" lvl="0" indent="-444500" algn="l" rtl="0">
              <a:lnSpc>
                <a:spcPct val="200000"/>
              </a:lnSpc>
              <a:spcBef>
                <a:spcPts val="0"/>
              </a:spcBef>
              <a:spcAft>
                <a:spcPts val="0"/>
              </a:spcAft>
              <a:buClr>
                <a:schemeClr val="dk1"/>
              </a:buClr>
              <a:buSzPts val="3400"/>
              <a:buChar char="-"/>
            </a:pPr>
            <a:r>
              <a:rPr lang="en-GB" sz="3400">
                <a:solidFill>
                  <a:schemeClr val="dk1"/>
                </a:solidFill>
              </a:rPr>
              <a:t>Cash grants to support local climate initiatives</a:t>
            </a:r>
            <a:endParaRPr sz="3400">
              <a:solidFill>
                <a:schemeClr val="dk1"/>
              </a:solidFill>
            </a:endParaRPr>
          </a:p>
          <a:p>
            <a:pPr marL="457200" lvl="0" indent="-444500" algn="l" rtl="0">
              <a:lnSpc>
                <a:spcPct val="200000"/>
              </a:lnSpc>
              <a:spcBef>
                <a:spcPts val="0"/>
              </a:spcBef>
              <a:spcAft>
                <a:spcPts val="0"/>
              </a:spcAft>
              <a:buClr>
                <a:schemeClr val="dk1"/>
              </a:buClr>
              <a:buSzPts val="3400"/>
              <a:buChar char="-"/>
            </a:pPr>
            <a:r>
              <a:rPr lang="en-GB" sz="3400">
                <a:solidFill>
                  <a:schemeClr val="dk1"/>
                </a:solidFill>
              </a:rPr>
              <a:t>Local action plans will be developed</a:t>
            </a:r>
            <a:endParaRPr sz="3400">
              <a:solidFill>
                <a:schemeClr val="dk1"/>
              </a:solidFill>
            </a:endParaRPr>
          </a:p>
          <a:p>
            <a:pPr marL="0" lvl="0" indent="0" algn="l" rtl="0">
              <a:lnSpc>
                <a:spcPct val="150000"/>
              </a:lnSpc>
              <a:spcBef>
                <a:spcPts val="0"/>
              </a:spcBef>
              <a:spcAft>
                <a:spcPts val="0"/>
              </a:spcAft>
              <a:buSzPts val="3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r>
              <a:rPr lang="en-GB"/>
              <a:t>What we’re doing</a:t>
            </a:r>
            <a:endParaRPr/>
          </a:p>
        </p:txBody>
      </p:sp>
      <p:sp>
        <p:nvSpPr>
          <p:cNvPr id="77" name="Google Shape;77;p6"/>
          <p:cNvSpPr txBox="1">
            <a:spLocks noGrp="1"/>
          </p:cNvSpPr>
          <p:nvPr>
            <p:ph type="subTitle" idx="2"/>
          </p:nvPr>
        </p:nvSpPr>
        <p:spPr>
          <a:xfrm>
            <a:off x="1479925" y="2182475"/>
            <a:ext cx="144576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GB"/>
              <a:t>2. City Hub</a:t>
            </a:r>
            <a:endParaRPr/>
          </a:p>
        </p:txBody>
      </p:sp>
      <p:sp>
        <p:nvSpPr>
          <p:cNvPr id="78" name="Google Shape;78;p6"/>
          <p:cNvSpPr txBox="1">
            <a:spLocks noGrp="1"/>
          </p:cNvSpPr>
          <p:nvPr>
            <p:ph type="body" idx="3"/>
          </p:nvPr>
        </p:nvSpPr>
        <p:spPr>
          <a:xfrm>
            <a:off x="1479925" y="3435625"/>
            <a:ext cx="15036900" cy="6025500"/>
          </a:xfrm>
          <a:prstGeom prst="rect">
            <a:avLst/>
          </a:prstGeom>
          <a:noFill/>
          <a:ln>
            <a:noFill/>
          </a:ln>
        </p:spPr>
        <p:txBody>
          <a:bodyPr spcFirstLastPara="1" wrap="square" lIns="91425" tIns="91425" rIns="91425" bIns="91425" anchor="t" anchorCtr="0">
            <a:noAutofit/>
          </a:bodyPr>
          <a:lstStyle/>
          <a:p>
            <a:pPr marL="457200" lvl="0" indent="-457200" algn="l" rtl="0">
              <a:lnSpc>
                <a:spcPct val="200000"/>
              </a:lnSpc>
              <a:spcBef>
                <a:spcPts val="0"/>
              </a:spcBef>
              <a:spcAft>
                <a:spcPts val="0"/>
              </a:spcAft>
              <a:buSzPts val="3600"/>
              <a:buChar char="-"/>
            </a:pPr>
            <a:r>
              <a:rPr lang="en-GB" sz="3600"/>
              <a:t>Collective imagining &amp; planning space for Leeds’ people and its future</a:t>
            </a:r>
            <a:endParaRPr sz="3600"/>
          </a:p>
          <a:p>
            <a:pPr marL="457200" lvl="0" indent="-457200" algn="l" rtl="0">
              <a:lnSpc>
                <a:spcPct val="200000"/>
              </a:lnSpc>
              <a:spcBef>
                <a:spcPts val="0"/>
              </a:spcBef>
              <a:spcAft>
                <a:spcPts val="0"/>
              </a:spcAft>
              <a:buSzPts val="3600"/>
              <a:buChar char="-"/>
            </a:pPr>
            <a:r>
              <a:rPr lang="en-GB" sz="3600"/>
              <a:t>Collaboration, sharing, resources, participation</a:t>
            </a:r>
            <a:endParaRPr sz="3600"/>
          </a:p>
          <a:p>
            <a:pPr marL="457200" lvl="0" indent="-457200" algn="l" rtl="0">
              <a:lnSpc>
                <a:spcPct val="200000"/>
              </a:lnSpc>
              <a:spcBef>
                <a:spcPts val="0"/>
              </a:spcBef>
              <a:spcAft>
                <a:spcPts val="0"/>
              </a:spcAft>
              <a:buSzPts val="3600"/>
              <a:buChar char="-"/>
            </a:pPr>
            <a:r>
              <a:rPr lang="en-GB" sz="3600"/>
              <a:t>Physical/ virtual</a:t>
            </a:r>
            <a:endParaRPr sz="3600"/>
          </a:p>
          <a:p>
            <a:pPr marL="457200" lvl="0" indent="-457200" algn="l" rtl="0">
              <a:lnSpc>
                <a:spcPct val="200000"/>
              </a:lnSpc>
              <a:spcBef>
                <a:spcPts val="0"/>
              </a:spcBef>
              <a:spcAft>
                <a:spcPts val="0"/>
              </a:spcAft>
              <a:buSzPts val="3600"/>
              <a:buChar char="-"/>
            </a:pPr>
            <a:r>
              <a:rPr lang="en-GB" sz="3600"/>
              <a:t>Working with Climate Emergency Centres </a:t>
            </a:r>
            <a:endParaRPr sz="3600"/>
          </a:p>
          <a:p>
            <a:pPr marL="457200" lvl="0" indent="-457200" algn="l" rtl="0">
              <a:lnSpc>
                <a:spcPct val="200000"/>
              </a:lnSpc>
              <a:spcBef>
                <a:spcPts val="0"/>
              </a:spcBef>
              <a:spcAft>
                <a:spcPts val="0"/>
              </a:spcAft>
              <a:buSzPts val="3600"/>
              <a:buChar char="-"/>
            </a:pPr>
            <a:r>
              <a:rPr lang="en-GB" sz="3600"/>
              <a:t>Actively finalising a city centre space now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What we’re doing</a:t>
            </a:r>
            <a:endParaRPr/>
          </a:p>
        </p:txBody>
      </p:sp>
      <p:sp>
        <p:nvSpPr>
          <p:cNvPr id="84" name="Google Shape;84;p7"/>
          <p:cNvSpPr txBox="1">
            <a:spLocks noGrp="1"/>
          </p:cNvSpPr>
          <p:nvPr>
            <p:ph type="subTitle" idx="1"/>
          </p:nvPr>
        </p:nvSpPr>
        <p:spPr>
          <a:xfrm>
            <a:off x="1479925" y="2182475"/>
            <a:ext cx="144576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4000"/>
              <a:buNone/>
            </a:pPr>
            <a:r>
              <a:rPr lang="en-GB"/>
              <a:t>3. Climate Assemblies</a:t>
            </a:r>
            <a:endParaRPr/>
          </a:p>
        </p:txBody>
      </p:sp>
      <p:sp>
        <p:nvSpPr>
          <p:cNvPr id="85" name="Google Shape;85;p7"/>
          <p:cNvSpPr txBox="1">
            <a:spLocks noGrp="1"/>
          </p:cNvSpPr>
          <p:nvPr>
            <p:ph type="body" idx="2"/>
          </p:nvPr>
        </p:nvSpPr>
        <p:spPr>
          <a:xfrm>
            <a:off x="1479925" y="2977575"/>
            <a:ext cx="15234900" cy="6025450"/>
          </a:xfrm>
          <a:prstGeom prst="rect">
            <a:avLst/>
          </a:prstGeom>
          <a:noFill/>
          <a:ln>
            <a:noFill/>
          </a:ln>
        </p:spPr>
        <p:txBody>
          <a:bodyPr spcFirstLastPara="1" wrap="square" lIns="91425" tIns="91425" rIns="91425" bIns="91425" anchor="t" anchorCtr="0">
            <a:noAutofit/>
          </a:bodyPr>
          <a:lstStyle/>
          <a:p>
            <a:pPr marL="457200" lvl="0" indent="-527050" algn="l" rtl="0">
              <a:lnSpc>
                <a:spcPct val="200000"/>
              </a:lnSpc>
              <a:spcBef>
                <a:spcPts val="0"/>
              </a:spcBef>
              <a:spcAft>
                <a:spcPts val="0"/>
              </a:spcAft>
              <a:buClr>
                <a:schemeClr val="dk1"/>
              </a:buClr>
              <a:buSzPts val="4700"/>
              <a:buChar char="-"/>
            </a:pPr>
            <a:r>
              <a:rPr lang="en-GB" sz="4000" dirty="0">
                <a:solidFill>
                  <a:schemeClr val="dk1"/>
                </a:solidFill>
              </a:rPr>
              <a:t>Twice each year in April and </a:t>
            </a:r>
            <a:r>
              <a:rPr lang="en-GB" sz="4000" dirty="0" smtClean="0">
                <a:solidFill>
                  <a:schemeClr val="dk1"/>
                </a:solidFill>
              </a:rPr>
              <a:t>October</a:t>
            </a:r>
          </a:p>
          <a:p>
            <a:pPr lvl="0" indent="-527050">
              <a:lnSpc>
                <a:spcPct val="100000"/>
              </a:lnSpc>
              <a:buClr>
                <a:schemeClr val="dk1"/>
              </a:buClr>
              <a:buSzPts val="4700"/>
              <a:buChar char="-"/>
            </a:pPr>
            <a:r>
              <a:rPr lang="en-GB" sz="4000" dirty="0" smtClean="0">
                <a:solidFill>
                  <a:schemeClr val="dk1"/>
                </a:solidFill>
              </a:rPr>
              <a:t>Open</a:t>
            </a:r>
            <a:r>
              <a:rPr lang="en-GB" sz="4000" dirty="0">
                <a:solidFill>
                  <a:schemeClr val="dk1"/>
                </a:solidFill>
              </a:rPr>
              <a:t>, cross-sector event where Climate Action Leeds engages with the broader community of Leeds with the aim to share, learn and plan </a:t>
            </a:r>
            <a:r>
              <a:rPr lang="en-GB" sz="4000" dirty="0" smtClean="0">
                <a:solidFill>
                  <a:schemeClr val="dk1"/>
                </a:solidFill>
              </a:rPr>
              <a:t>together </a:t>
            </a:r>
          </a:p>
          <a:p>
            <a:pPr marL="0" lvl="0" indent="0">
              <a:lnSpc>
                <a:spcPct val="100000"/>
              </a:lnSpc>
              <a:buClr>
                <a:schemeClr val="dk1"/>
              </a:buClr>
              <a:buSzPts val="4700"/>
              <a:buNone/>
            </a:pPr>
            <a:endParaRPr sz="2000" dirty="0">
              <a:solidFill>
                <a:schemeClr val="dk1"/>
              </a:solidFill>
            </a:endParaRPr>
          </a:p>
          <a:p>
            <a:pPr marL="457200" lvl="0" indent="-527050" algn="l" rtl="0">
              <a:lnSpc>
                <a:spcPct val="100000"/>
              </a:lnSpc>
              <a:spcBef>
                <a:spcPts val="0"/>
              </a:spcBef>
              <a:spcAft>
                <a:spcPts val="0"/>
              </a:spcAft>
              <a:buClr>
                <a:schemeClr val="dk1"/>
              </a:buClr>
              <a:buSzPts val="4700"/>
              <a:buChar char="-"/>
            </a:pPr>
            <a:r>
              <a:rPr lang="en-GB" sz="4000" dirty="0">
                <a:solidFill>
                  <a:schemeClr val="dk1"/>
                </a:solidFill>
              </a:rPr>
              <a:t>A chance to come together, network, plan and celebrate the progress being made towards climate </a:t>
            </a:r>
            <a:r>
              <a:rPr lang="en-GB" sz="4000" dirty="0" smtClean="0">
                <a:solidFill>
                  <a:schemeClr val="dk1"/>
                </a:solidFill>
              </a:rPr>
              <a:t>justice</a:t>
            </a:r>
          </a:p>
          <a:p>
            <a:pPr marL="0" lvl="0" indent="0" algn="l" rtl="0">
              <a:lnSpc>
                <a:spcPct val="100000"/>
              </a:lnSpc>
              <a:spcBef>
                <a:spcPts val="0"/>
              </a:spcBef>
              <a:spcAft>
                <a:spcPts val="0"/>
              </a:spcAft>
              <a:buClr>
                <a:schemeClr val="dk1"/>
              </a:buClr>
              <a:buSzPts val="4700"/>
              <a:buNone/>
            </a:pPr>
            <a:endParaRPr sz="2000" dirty="0">
              <a:solidFill>
                <a:schemeClr val="dk1"/>
              </a:solidFill>
            </a:endParaRPr>
          </a:p>
          <a:p>
            <a:pPr marL="457200" lvl="0" indent="-527050" algn="l" rtl="0">
              <a:lnSpc>
                <a:spcPct val="100000"/>
              </a:lnSpc>
              <a:spcBef>
                <a:spcPts val="0"/>
              </a:spcBef>
              <a:spcAft>
                <a:spcPts val="0"/>
              </a:spcAft>
              <a:buClr>
                <a:schemeClr val="dk1"/>
              </a:buClr>
              <a:buSzPts val="4700"/>
              <a:buChar char="-"/>
            </a:pPr>
            <a:r>
              <a:rPr lang="en-GB" sz="4000" dirty="0">
                <a:solidFill>
                  <a:schemeClr val="dk1"/>
                </a:solidFill>
              </a:rPr>
              <a:t>Open to anyone and everyone interested in the climate </a:t>
            </a:r>
            <a:r>
              <a:rPr lang="en-GB" sz="4000" dirty="0" smtClean="0">
                <a:solidFill>
                  <a:schemeClr val="dk1"/>
                </a:solidFill>
              </a:rPr>
              <a:t>emergency </a:t>
            </a:r>
            <a:endParaRPr sz="4000" dirty="0">
              <a:solidFill>
                <a:schemeClr val="dk1"/>
              </a:solidFill>
            </a:endParaRPr>
          </a:p>
          <a:p>
            <a:pPr marL="914400" lvl="0" indent="0" algn="l" rtl="0">
              <a:lnSpc>
                <a:spcPct val="150000"/>
              </a:lnSpc>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lnSpc>
                <a:spcPct val="150000"/>
              </a:lnSpc>
              <a:spcBef>
                <a:spcPts val="0"/>
              </a:spcBef>
              <a:spcAft>
                <a:spcPts val="0"/>
              </a:spcAft>
              <a:buSzPts val="3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What we’re doing</a:t>
            </a:r>
            <a:endParaRPr>
              <a:solidFill>
                <a:schemeClr val="dk1"/>
              </a:solidFill>
            </a:endParaRPr>
          </a:p>
          <a:p>
            <a:pPr marL="0" lvl="0" indent="0" algn="l" rtl="0">
              <a:lnSpc>
                <a:spcPct val="100000"/>
              </a:lnSpc>
              <a:spcBef>
                <a:spcPts val="0"/>
              </a:spcBef>
              <a:spcAft>
                <a:spcPts val="0"/>
              </a:spcAft>
              <a:buSzPts val="5000"/>
              <a:buNone/>
            </a:pPr>
            <a:endParaRPr/>
          </a:p>
        </p:txBody>
      </p:sp>
      <p:sp>
        <p:nvSpPr>
          <p:cNvPr id="91" name="Google Shape;91;p8"/>
          <p:cNvSpPr txBox="1">
            <a:spLocks noGrp="1"/>
          </p:cNvSpPr>
          <p:nvPr>
            <p:ph type="subTitle" idx="2"/>
          </p:nvPr>
        </p:nvSpPr>
        <p:spPr>
          <a:xfrm>
            <a:off x="1479925" y="2182475"/>
            <a:ext cx="144576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4000"/>
              <a:buNone/>
            </a:pPr>
            <a:r>
              <a:rPr lang="en-GB"/>
              <a:t>4. Transition Partners</a:t>
            </a:r>
            <a:endParaRPr/>
          </a:p>
        </p:txBody>
      </p:sp>
      <p:sp>
        <p:nvSpPr>
          <p:cNvPr id="92" name="Google Shape;92;p8"/>
          <p:cNvSpPr txBox="1">
            <a:spLocks noGrp="1"/>
          </p:cNvSpPr>
          <p:nvPr>
            <p:ph type="body" idx="3"/>
          </p:nvPr>
        </p:nvSpPr>
        <p:spPr>
          <a:xfrm>
            <a:off x="1479925" y="3435625"/>
            <a:ext cx="14729400" cy="5147936"/>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chemeClr val="dk1"/>
              </a:buClr>
              <a:buSzPts val="3600"/>
              <a:buChar char="-"/>
            </a:pPr>
            <a:r>
              <a:rPr lang="en-GB" sz="4000" dirty="0">
                <a:solidFill>
                  <a:schemeClr val="dk1"/>
                </a:solidFill>
              </a:rPr>
              <a:t>Partner organisations separately addressing themes of: </a:t>
            </a:r>
            <a:endParaRPr lang="en-GB" sz="4000" dirty="0" smtClean="0">
              <a:solidFill>
                <a:schemeClr val="dk1"/>
              </a:solidFill>
            </a:endParaRPr>
          </a:p>
          <a:p>
            <a:pPr marL="0" lvl="0" indent="0" algn="l" rtl="0">
              <a:lnSpc>
                <a:spcPct val="100000"/>
              </a:lnSpc>
              <a:spcBef>
                <a:spcPts val="0"/>
              </a:spcBef>
              <a:spcAft>
                <a:spcPts val="0"/>
              </a:spcAft>
              <a:buClr>
                <a:schemeClr val="dk1"/>
              </a:buClr>
              <a:buSzPts val="3600"/>
              <a:buNone/>
            </a:pPr>
            <a:r>
              <a:rPr lang="en-GB" sz="4000" dirty="0" smtClean="0">
                <a:solidFill>
                  <a:schemeClr val="dk1"/>
                </a:solidFill>
              </a:rPr>
              <a:t>food</a:t>
            </a:r>
            <a:r>
              <a:rPr lang="en-GB" sz="4000" dirty="0">
                <a:solidFill>
                  <a:schemeClr val="dk1"/>
                </a:solidFill>
              </a:rPr>
              <a:t>, housing, nature, energy, youth &amp; education, work &amp; economy, transport</a:t>
            </a:r>
            <a:endParaRPr sz="4000" dirty="0">
              <a:solidFill>
                <a:schemeClr val="dk1"/>
              </a:solidFill>
            </a:endParaRPr>
          </a:p>
          <a:p>
            <a:pPr marL="457200" lvl="0" indent="-457200" algn="l" rtl="0">
              <a:lnSpc>
                <a:spcPct val="200000"/>
              </a:lnSpc>
              <a:spcBef>
                <a:spcPts val="0"/>
              </a:spcBef>
              <a:spcAft>
                <a:spcPts val="0"/>
              </a:spcAft>
              <a:buClr>
                <a:schemeClr val="dk1"/>
              </a:buClr>
              <a:buSzPts val="3600"/>
              <a:buChar char="-"/>
            </a:pPr>
            <a:r>
              <a:rPr lang="en-GB" sz="4000" dirty="0">
                <a:solidFill>
                  <a:schemeClr val="dk1"/>
                </a:solidFill>
              </a:rPr>
              <a:t>Climate justice partnership with Racial Justice Network </a:t>
            </a:r>
            <a:endParaRPr lang="en-GB" sz="4000" dirty="0">
              <a:solidFill>
                <a:schemeClr val="dk1"/>
              </a:solidFill>
            </a:endParaRPr>
          </a:p>
          <a:p>
            <a:pPr marL="0" lvl="0" indent="0" algn="l" rtl="0">
              <a:lnSpc>
                <a:spcPct val="100000"/>
              </a:lnSpc>
              <a:spcBef>
                <a:spcPts val="0"/>
              </a:spcBef>
              <a:spcAft>
                <a:spcPts val="0"/>
              </a:spcAft>
              <a:buClr>
                <a:schemeClr val="dk1"/>
              </a:buClr>
              <a:buSzPts val="3600"/>
              <a:buNone/>
            </a:pPr>
            <a:endParaRPr lang="en-GB" sz="4000" dirty="0">
              <a:solidFill>
                <a:schemeClr val="dk1"/>
              </a:solidFill>
            </a:endParaRPr>
          </a:p>
          <a:p>
            <a:pPr marL="0" lvl="0" indent="0" algn="l" rtl="0">
              <a:lnSpc>
                <a:spcPct val="100000"/>
              </a:lnSpc>
              <a:spcBef>
                <a:spcPts val="0"/>
              </a:spcBef>
              <a:spcAft>
                <a:spcPts val="0"/>
              </a:spcAft>
              <a:buClr>
                <a:schemeClr val="dk1"/>
              </a:buClr>
              <a:buSzPts val="3600"/>
              <a:buNone/>
            </a:pPr>
            <a:r>
              <a:rPr lang="en-GB" sz="4000" dirty="0" smtClean="0">
                <a:solidFill>
                  <a:schemeClr val="dk1"/>
                </a:solidFill>
              </a:rPr>
              <a:t>-   Each </a:t>
            </a:r>
            <a:r>
              <a:rPr lang="en-GB" sz="4000" dirty="0">
                <a:solidFill>
                  <a:schemeClr val="dk1"/>
                </a:solidFill>
              </a:rPr>
              <a:t>partner hosts thematic assemblies and develops their own plan </a:t>
            </a:r>
            <a:endParaRPr sz="4000" dirty="0">
              <a:solidFill>
                <a:schemeClr val="dk1"/>
              </a:solidFill>
            </a:endParaRPr>
          </a:p>
          <a:p>
            <a:pPr marL="914400" lvl="0" indent="0" algn="l" rtl="0">
              <a:lnSpc>
                <a:spcPct val="150000"/>
              </a:lnSpc>
              <a:spcBef>
                <a:spcPts val="0"/>
              </a:spcBef>
              <a:spcAft>
                <a:spcPts val="0"/>
              </a:spcAft>
              <a:buSzPts val="3000"/>
              <a:buNone/>
            </a:pPr>
            <a:endParaRPr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endParaRPr>
              <a:solidFill>
                <a:schemeClr val="dk1"/>
              </a:solidFill>
            </a:endParaRPr>
          </a:p>
          <a:p>
            <a:pPr marL="0" lvl="0" indent="0" algn="l" rtl="0">
              <a:lnSpc>
                <a:spcPct val="100000"/>
              </a:lnSpc>
              <a:spcBef>
                <a:spcPts val="0"/>
              </a:spcBef>
              <a:spcAft>
                <a:spcPts val="0"/>
              </a:spcAft>
              <a:buSzPts val="5000"/>
              <a:buNone/>
            </a:pPr>
            <a:r>
              <a:rPr lang="en-GB">
                <a:solidFill>
                  <a:schemeClr val="dk1"/>
                </a:solidFill>
              </a:rPr>
              <a:t>What we’re doing</a:t>
            </a:r>
            <a:endParaRPr>
              <a:solidFill>
                <a:schemeClr val="dk1"/>
              </a:solidFill>
            </a:endParaRPr>
          </a:p>
          <a:p>
            <a:pPr marL="0" lvl="0" indent="0" algn="l" rtl="0">
              <a:lnSpc>
                <a:spcPct val="100000"/>
              </a:lnSpc>
              <a:spcBef>
                <a:spcPts val="0"/>
              </a:spcBef>
              <a:spcAft>
                <a:spcPts val="0"/>
              </a:spcAft>
              <a:buSzPts val="5000"/>
              <a:buNone/>
            </a:pPr>
            <a:endParaRPr/>
          </a:p>
        </p:txBody>
      </p:sp>
      <p:sp>
        <p:nvSpPr>
          <p:cNvPr id="98" name="Google Shape;98;p9"/>
          <p:cNvSpPr txBox="1">
            <a:spLocks noGrp="1"/>
          </p:cNvSpPr>
          <p:nvPr>
            <p:ph type="body" idx="3"/>
          </p:nvPr>
        </p:nvSpPr>
        <p:spPr>
          <a:xfrm>
            <a:off x="1479925" y="2300400"/>
            <a:ext cx="5741400" cy="66474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3000"/>
              <a:buNone/>
            </a:pPr>
            <a:endParaRPr>
              <a:solidFill>
                <a:schemeClr val="dk1"/>
              </a:solidFill>
            </a:endParaRPr>
          </a:p>
          <a:p>
            <a:pPr marL="0" lvl="0" indent="0" algn="l" rtl="0">
              <a:lnSpc>
                <a:spcPct val="115000"/>
              </a:lnSpc>
              <a:spcBef>
                <a:spcPts val="0"/>
              </a:spcBef>
              <a:spcAft>
                <a:spcPts val="0"/>
              </a:spcAft>
              <a:buSzPts val="3000"/>
              <a:buNone/>
            </a:pPr>
            <a:r>
              <a:rPr lang="en-GB" sz="3900">
                <a:solidFill>
                  <a:schemeClr val="dk1"/>
                </a:solidFill>
              </a:rPr>
              <a:t>“Doughnut Economics is a compass for human prosperity in the 21st century, with the aim of meeting the needs of all people within the means of the living planet.” </a:t>
            </a:r>
            <a:endParaRPr sz="3900" b="1">
              <a:solidFill>
                <a:schemeClr val="dk1"/>
              </a:solidFill>
            </a:endParaRPr>
          </a:p>
        </p:txBody>
      </p:sp>
      <p:pic>
        <p:nvPicPr>
          <p:cNvPr id="99" name="Google Shape;99;p9"/>
          <p:cNvPicPr preferRelativeResize="0"/>
          <p:nvPr/>
        </p:nvPicPr>
        <p:blipFill rotWithShape="1">
          <a:blip r:embed="rId3">
            <a:alphaModFix/>
          </a:blip>
          <a:srcRect/>
          <a:stretch/>
        </p:blipFill>
        <p:spPr>
          <a:xfrm>
            <a:off x="7418025" y="1161825"/>
            <a:ext cx="7963375" cy="7963375"/>
          </a:xfrm>
          <a:prstGeom prst="rect">
            <a:avLst/>
          </a:prstGeom>
          <a:noFill/>
          <a:ln>
            <a:noFill/>
          </a:ln>
        </p:spPr>
      </p:pic>
      <p:sp>
        <p:nvSpPr>
          <p:cNvPr id="100" name="Google Shape;100;p9"/>
          <p:cNvSpPr txBox="1">
            <a:spLocks noGrp="1"/>
          </p:cNvSpPr>
          <p:nvPr>
            <p:ph type="subTitle" idx="2"/>
          </p:nvPr>
        </p:nvSpPr>
        <p:spPr>
          <a:xfrm>
            <a:off x="1479925" y="2182475"/>
            <a:ext cx="58473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4000"/>
              <a:buNone/>
            </a:pPr>
            <a:r>
              <a:rPr lang="en-GB"/>
              <a:t>5. The Leeds Doughnut</a:t>
            </a:r>
            <a:endParaRPr/>
          </a:p>
        </p:txBody>
      </p:sp>
      <p:pic>
        <p:nvPicPr>
          <p:cNvPr id="101" name="Google Shape;101;p9"/>
          <p:cNvPicPr preferRelativeResize="0"/>
          <p:nvPr/>
        </p:nvPicPr>
        <p:blipFill rotWithShape="1">
          <a:blip r:embed="rId4">
            <a:alphaModFix/>
          </a:blip>
          <a:srcRect/>
          <a:stretch/>
        </p:blipFill>
        <p:spPr>
          <a:xfrm>
            <a:off x="16059650" y="2300400"/>
            <a:ext cx="1685925" cy="81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xfrm>
            <a:off x="1479925" y="739975"/>
            <a:ext cx="14457600" cy="129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What we’re doing</a:t>
            </a:r>
            <a:endParaRPr/>
          </a:p>
        </p:txBody>
      </p:sp>
      <p:sp>
        <p:nvSpPr>
          <p:cNvPr id="114" name="Google Shape;114;p11"/>
          <p:cNvSpPr txBox="1">
            <a:spLocks noGrp="1"/>
          </p:cNvSpPr>
          <p:nvPr>
            <p:ph type="subTitle" idx="2"/>
          </p:nvPr>
        </p:nvSpPr>
        <p:spPr>
          <a:xfrm>
            <a:off x="1479925" y="2182475"/>
            <a:ext cx="14457600" cy="651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4000"/>
              <a:buNone/>
            </a:pPr>
            <a:r>
              <a:rPr lang="en-GB"/>
              <a:t>6. Training, Learning &amp; Evaluation</a:t>
            </a:r>
            <a:endParaRPr/>
          </a:p>
        </p:txBody>
      </p:sp>
      <p:sp>
        <p:nvSpPr>
          <p:cNvPr id="115" name="Google Shape;115;p11"/>
          <p:cNvSpPr txBox="1">
            <a:spLocks noGrp="1"/>
          </p:cNvSpPr>
          <p:nvPr>
            <p:ph type="body" idx="3"/>
          </p:nvPr>
        </p:nvSpPr>
        <p:spPr>
          <a:xfrm>
            <a:off x="1479925" y="3435625"/>
            <a:ext cx="14294400" cy="6025500"/>
          </a:xfrm>
          <a:prstGeom prst="rect">
            <a:avLst/>
          </a:prstGeom>
          <a:noFill/>
          <a:ln>
            <a:noFill/>
          </a:ln>
        </p:spPr>
        <p:txBody>
          <a:bodyPr spcFirstLastPara="1" wrap="square" lIns="91425" tIns="91425" rIns="91425" bIns="91425" anchor="t" anchorCtr="0">
            <a:noAutofit/>
          </a:bodyPr>
          <a:lstStyle/>
          <a:p>
            <a:pPr marL="457200" lvl="0" indent="-457200" algn="l" rtl="0">
              <a:lnSpc>
                <a:spcPct val="200000"/>
              </a:lnSpc>
              <a:spcBef>
                <a:spcPts val="0"/>
              </a:spcBef>
              <a:spcAft>
                <a:spcPts val="0"/>
              </a:spcAft>
              <a:buClr>
                <a:schemeClr val="dk1"/>
              </a:buClr>
              <a:buSzPts val="3600"/>
              <a:buChar char="-"/>
            </a:pPr>
            <a:r>
              <a:rPr lang="en-GB" sz="4000" dirty="0">
                <a:solidFill>
                  <a:schemeClr val="dk1"/>
                </a:solidFill>
              </a:rPr>
              <a:t>Programme-wide training plan</a:t>
            </a:r>
            <a:endParaRPr sz="4000" dirty="0">
              <a:solidFill>
                <a:schemeClr val="dk1"/>
              </a:solidFill>
            </a:endParaRPr>
          </a:p>
          <a:p>
            <a:pPr marL="457200" lvl="0" indent="-457200" algn="l" rtl="0">
              <a:lnSpc>
                <a:spcPct val="200000"/>
              </a:lnSpc>
              <a:spcBef>
                <a:spcPts val="0"/>
              </a:spcBef>
              <a:spcAft>
                <a:spcPts val="0"/>
              </a:spcAft>
              <a:buClr>
                <a:schemeClr val="dk1"/>
              </a:buClr>
              <a:buSzPts val="3600"/>
              <a:buChar char="-"/>
            </a:pPr>
            <a:r>
              <a:rPr lang="en-GB" sz="4000" dirty="0">
                <a:solidFill>
                  <a:schemeClr val="dk1"/>
                </a:solidFill>
              </a:rPr>
              <a:t>‘Test &amp; learn’ ethos</a:t>
            </a:r>
            <a:endParaRPr sz="4000" dirty="0">
              <a:solidFill>
                <a:schemeClr val="dk1"/>
              </a:solidFill>
            </a:endParaRPr>
          </a:p>
          <a:p>
            <a:pPr marL="457200" lvl="0" indent="-457200" algn="l" rtl="0">
              <a:lnSpc>
                <a:spcPct val="200000"/>
              </a:lnSpc>
              <a:spcBef>
                <a:spcPts val="0"/>
              </a:spcBef>
              <a:spcAft>
                <a:spcPts val="0"/>
              </a:spcAft>
              <a:buClr>
                <a:schemeClr val="dk1"/>
              </a:buClr>
              <a:buSzPts val="3600"/>
              <a:buChar char="-"/>
            </a:pPr>
            <a:r>
              <a:rPr lang="en-GB" sz="4000" dirty="0">
                <a:solidFill>
                  <a:schemeClr val="dk1"/>
                </a:solidFill>
              </a:rPr>
              <a:t>Embedded evaluation of learning, outputs &amp; </a:t>
            </a:r>
            <a:r>
              <a:rPr lang="en-GB" sz="4000" dirty="0" smtClean="0">
                <a:solidFill>
                  <a:schemeClr val="dk1"/>
                </a:solidFill>
              </a:rPr>
              <a:t>impacts</a:t>
            </a:r>
          </a:p>
          <a:p>
            <a:pPr marL="457200" lvl="0" indent="-457200" algn="l" rtl="0">
              <a:lnSpc>
                <a:spcPct val="200000"/>
              </a:lnSpc>
              <a:spcBef>
                <a:spcPts val="0"/>
              </a:spcBef>
              <a:spcAft>
                <a:spcPts val="0"/>
              </a:spcAft>
              <a:buClr>
                <a:schemeClr val="dk1"/>
              </a:buClr>
              <a:buSzPts val="3600"/>
              <a:buChar char="-"/>
            </a:pPr>
            <a:r>
              <a:rPr lang="en-GB" sz="4000" dirty="0" smtClean="0">
                <a:solidFill>
                  <a:schemeClr val="dk1"/>
                </a:solidFill>
              </a:rPr>
              <a:t>Supporting </a:t>
            </a:r>
            <a:r>
              <a:rPr lang="en-GB" sz="4000" dirty="0">
                <a:solidFill>
                  <a:schemeClr val="dk1"/>
                </a:solidFill>
              </a:rPr>
              <a:t>training across the city on climate, carbon, social justice,  movement-building, city change</a:t>
            </a:r>
            <a:endParaRPr sz="4000" dirty="0">
              <a:solidFill>
                <a:schemeClr val="dk1"/>
              </a:solidFill>
            </a:endParaRPr>
          </a:p>
          <a:p>
            <a:pPr marL="0" lvl="0" indent="0" algn="l" rtl="0">
              <a:lnSpc>
                <a:spcPct val="200000"/>
              </a:lnSpc>
              <a:spcBef>
                <a:spcPts val="0"/>
              </a:spcBef>
              <a:spcAft>
                <a:spcPts val="0"/>
              </a:spcAft>
              <a:buSzPts val="3000"/>
              <a:buNone/>
            </a:pPr>
            <a:endParaRPr dirty="0"/>
          </a:p>
        </p:txBody>
      </p:sp>
    </p:spTree>
  </p:cSld>
  <p:clrMapOvr>
    <a:masterClrMapping/>
  </p:clrMapOvr>
</p:sld>
</file>

<file path=ppt/theme/theme1.xml><?xml version="1.0" encoding="utf-8"?>
<a:theme xmlns:a="http://schemas.openxmlformats.org/drawingml/2006/main" name="Climate Action Leeds">
  <a:themeElements>
    <a:clrScheme name="Office">
      <a:dk1>
        <a:srgbClr val="000000"/>
      </a:dk1>
      <a:lt1>
        <a:srgbClr val="FFFFFF"/>
      </a:lt1>
      <a:dk2>
        <a:srgbClr val="3D3D3D"/>
      </a:dk2>
      <a:lt2>
        <a:srgbClr val="DDDDDD"/>
      </a:lt2>
      <a:accent1>
        <a:srgbClr val="5AA42A"/>
      </a:accent1>
      <a:accent2>
        <a:srgbClr val="4C90A9"/>
      </a:accent2>
      <a:accent3>
        <a:srgbClr val="BFCF01"/>
      </a:accent3>
      <a:accent4>
        <a:srgbClr val="057C35"/>
      </a:accent4>
      <a:accent5>
        <a:srgbClr val="E6007D"/>
      </a:accent5>
      <a:accent6>
        <a:srgbClr val="49938D"/>
      </a:accent6>
      <a:hlink>
        <a:srgbClr val="1568D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2202</Words>
  <Application>Microsoft Office PowerPoint</Application>
  <PresentationFormat>Custom</PresentationFormat>
  <Paragraphs>122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 Sans</vt:lpstr>
      <vt:lpstr>Poppins SemiBold</vt:lpstr>
      <vt:lpstr>Arial</vt:lpstr>
      <vt:lpstr>Calibri</vt:lpstr>
      <vt:lpstr>Climate Action Leeds</vt:lpstr>
      <vt:lpstr>Climate Action Leeds</vt:lpstr>
      <vt:lpstr>Our story so far</vt:lpstr>
      <vt:lpstr>Our aims</vt:lpstr>
      <vt:lpstr>What we’re doing</vt:lpstr>
      <vt:lpstr>What we’re doing</vt:lpstr>
      <vt:lpstr>What we’re doing</vt:lpstr>
      <vt:lpstr> What we’re doing </vt:lpstr>
      <vt:lpstr> What we’re doing </vt:lpstr>
      <vt:lpstr>What we’re doing</vt:lpstr>
      <vt:lpstr> Next steps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Action Leeds</dc:title>
  <dc:creator>Jenni</dc:creator>
  <cp:lastModifiedBy>Nicola</cp:lastModifiedBy>
  <cp:revision>5</cp:revision>
  <dcterms:modified xsi:type="dcterms:W3CDTF">2021-12-06T18:08:28Z</dcterms:modified>
</cp:coreProperties>
</file>