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19"/>
  </p:notesMasterIdLst>
  <p:sldIdLst>
    <p:sldId id="256" r:id="rId6"/>
    <p:sldId id="271" r:id="rId7"/>
    <p:sldId id="259" r:id="rId8"/>
    <p:sldId id="257" r:id="rId9"/>
    <p:sldId id="263" r:id="rId10"/>
    <p:sldId id="264" r:id="rId11"/>
    <p:sldId id="272" r:id="rId12"/>
    <p:sldId id="262" r:id="rId13"/>
    <p:sldId id="265" r:id="rId14"/>
    <p:sldId id="267" r:id="rId15"/>
    <p:sldId id="269"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4" d="100"/>
          <a:sy n="64"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C5D85-52AB-4161-90BC-27FC984F1AEF}" type="datetimeFigureOut">
              <a:rPr lang="en-GB" smtClean="0"/>
              <a:t>07/12/2021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8FDA8-A930-48B1-ADD3-027FFB404B80}" type="slidenum">
              <a:rPr lang="en-GB" smtClean="0"/>
              <a:t>‹#›</a:t>
            </a:fld>
            <a:endParaRPr lang="en-GB"/>
          </a:p>
        </p:txBody>
      </p:sp>
    </p:spTree>
    <p:extLst>
      <p:ext uri="{BB962C8B-B14F-4D97-AF65-F5344CB8AC3E}">
        <p14:creationId xmlns:p14="http://schemas.microsoft.com/office/powerpoint/2010/main" val="298131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latin typeface="Lato" panose="020F0502020204030203" pitchFamily="34" charset="0"/>
                <a:ea typeface="Calibri" panose="020F0502020204030204" pitchFamily="34" charset="0"/>
                <a:cs typeface="Calibri" panose="020F0502020204030204" pitchFamily="34" charset="0"/>
              </a:rPr>
              <a:t>This is the primary legislative driver for carbon reduction in the UK and established a clear mandate for organisations to manage and reduce their carbon emissions.  </a:t>
            </a:r>
          </a:p>
          <a:p>
            <a:pPr marL="0" indent="0" algn="just">
              <a:buNone/>
            </a:pPr>
            <a:r>
              <a:rPr lang="en-GB" sz="1200" dirty="0">
                <a:effectLst/>
                <a:latin typeface="Lato" panose="020F0502020204030203" pitchFamily="34" charset="0"/>
                <a:ea typeface="Calibri" panose="020F0502020204030204" pitchFamily="34" charset="0"/>
                <a:cs typeface="Calibri" panose="020F0502020204030204" pitchFamily="34" charset="0"/>
              </a:rPr>
              <a:t> </a:t>
            </a:r>
          </a:p>
          <a:p>
            <a:pPr algn="just"/>
            <a:r>
              <a:rPr lang="en-GB" sz="1200" dirty="0">
                <a:effectLst/>
                <a:latin typeface="Lato" panose="020F0502020204030203" pitchFamily="34" charset="0"/>
                <a:ea typeface="Calibri" panose="020F0502020204030204" pitchFamily="34" charset="0"/>
                <a:cs typeface="Calibri" panose="020F0502020204030204" pitchFamily="34" charset="0"/>
              </a:rPr>
              <a:t>With increasing evidence that the UK needed to make greater reductions in its carbon emissions, the legally binding carbon reduction targets required by the Climate Change Act were increased in 2019. Originally, the act committed the UK to an 80% reduction in CO</a:t>
            </a:r>
            <a:r>
              <a:rPr lang="en-GB" sz="1200" baseline="-25000" dirty="0">
                <a:effectLst/>
                <a:latin typeface="Lato" panose="020F0502020204030203" pitchFamily="34" charset="0"/>
                <a:ea typeface="Calibri" panose="020F0502020204030204" pitchFamily="34" charset="0"/>
                <a:cs typeface="Calibri" panose="020F0502020204030204" pitchFamily="34" charset="0"/>
              </a:rPr>
              <a:t>2</a:t>
            </a:r>
            <a:r>
              <a:rPr lang="en-GB" sz="1200" dirty="0">
                <a:effectLst/>
                <a:latin typeface="Lato" panose="020F0502020204030203" pitchFamily="34" charset="0"/>
                <a:ea typeface="Calibri" panose="020F0502020204030204" pitchFamily="34" charset="0"/>
                <a:cs typeface="Calibri" panose="020F0502020204030204" pitchFamily="34" charset="0"/>
              </a:rPr>
              <a:t>e emissions by 2050. This target was changed to being “carbon net-zero” by 2050. Effectively, increasing the target to an 100% reduction in CO</a:t>
            </a:r>
            <a:r>
              <a:rPr lang="en-GB" sz="1200" baseline="-25000" dirty="0">
                <a:effectLst/>
                <a:latin typeface="Lato" panose="020F0502020204030203" pitchFamily="34" charset="0"/>
                <a:ea typeface="Calibri" panose="020F0502020204030204" pitchFamily="34" charset="0"/>
                <a:cs typeface="Calibri" panose="020F0502020204030204" pitchFamily="34" charset="0"/>
              </a:rPr>
              <a:t>2</a:t>
            </a:r>
            <a:r>
              <a:rPr lang="en-GB" sz="1200" dirty="0">
                <a:effectLst/>
                <a:latin typeface="Lato" panose="020F0502020204030203" pitchFamily="34" charset="0"/>
                <a:ea typeface="Calibri" panose="020F0502020204030204" pitchFamily="34" charset="0"/>
                <a:cs typeface="Calibri" panose="020F0502020204030204" pitchFamily="34" charset="0"/>
              </a:rPr>
              <a:t>e emissions by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Calibri" panose="020F0502020204030204" pitchFamily="34" charset="0"/>
              </a:rPr>
              <a:t>Leeds CCG is committed to working with partners to deliver that objective.</a:t>
            </a:r>
          </a:p>
          <a:p>
            <a:endParaRPr lang="en-GB" dirty="0"/>
          </a:p>
        </p:txBody>
      </p:sp>
      <p:sp>
        <p:nvSpPr>
          <p:cNvPr id="4" name="Slide Number Placeholder 3"/>
          <p:cNvSpPr>
            <a:spLocks noGrp="1"/>
          </p:cNvSpPr>
          <p:nvPr>
            <p:ph type="sldNum" sz="quarter" idx="5"/>
          </p:nvPr>
        </p:nvSpPr>
        <p:spPr/>
        <p:txBody>
          <a:bodyPr/>
          <a:lstStyle/>
          <a:p>
            <a:fld id="{B6B8FDA8-A930-48B1-ADD3-027FFB404B80}" type="slidenum">
              <a:rPr lang="en-GB" smtClean="0"/>
              <a:t>3</a:t>
            </a:fld>
            <a:endParaRPr lang="en-GB"/>
          </a:p>
        </p:txBody>
      </p:sp>
    </p:spTree>
    <p:extLst>
      <p:ext uri="{BB962C8B-B14F-4D97-AF65-F5344CB8AC3E}">
        <p14:creationId xmlns:p14="http://schemas.microsoft.com/office/powerpoint/2010/main" val="393864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All NHS organisations are required by the terms of the NHS Standard Service Contract to develop a Green Plan</a:t>
            </a:r>
            <a:endParaRPr lang="en-GB" dirty="0"/>
          </a:p>
        </p:txBody>
      </p:sp>
      <p:sp>
        <p:nvSpPr>
          <p:cNvPr id="4" name="Slide Number Placeholder 3"/>
          <p:cNvSpPr>
            <a:spLocks noGrp="1"/>
          </p:cNvSpPr>
          <p:nvPr>
            <p:ph type="sldNum" sz="quarter" idx="5"/>
          </p:nvPr>
        </p:nvSpPr>
        <p:spPr/>
        <p:txBody>
          <a:bodyPr/>
          <a:lstStyle/>
          <a:p>
            <a:fld id="{B6B8FDA8-A930-48B1-ADD3-027FFB404B80}" type="slidenum">
              <a:rPr lang="en-GB" smtClean="0"/>
              <a:t>4</a:t>
            </a:fld>
            <a:endParaRPr lang="en-GB"/>
          </a:p>
        </p:txBody>
      </p:sp>
    </p:spTree>
    <p:extLst>
      <p:ext uri="{BB962C8B-B14F-4D97-AF65-F5344CB8AC3E}">
        <p14:creationId xmlns:p14="http://schemas.microsoft.com/office/powerpoint/2010/main" val="621920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 y="-1"/>
            <a:ext cx="12224527" cy="6858001"/>
          </a:xfrm>
          <a:prstGeom prst="rect">
            <a:avLst/>
          </a:prstGeom>
        </p:spPr>
      </p:pic>
      <p:sp>
        <p:nvSpPr>
          <p:cNvPr id="2" name="Title 1"/>
          <p:cNvSpPr>
            <a:spLocks noGrp="1"/>
          </p:cNvSpPr>
          <p:nvPr>
            <p:ph type="ctrTitle"/>
          </p:nvPr>
        </p:nvSpPr>
        <p:spPr>
          <a:xfrm>
            <a:off x="378623" y="2063268"/>
            <a:ext cx="7589723" cy="1498083"/>
          </a:xfrm>
        </p:spPr>
        <p:txBody>
          <a:bodyPr vert="horz" lIns="0" tIns="0" rIns="0" bIns="0" anchor="t" anchorCtr="0">
            <a:noAutofit/>
          </a:bodyPr>
          <a:lstStyle>
            <a:lvl1pPr indent="0" algn="l">
              <a:lnSpc>
                <a:spcPct val="85000"/>
              </a:lnSpc>
              <a:defRPr sz="6533"/>
            </a:lvl1pPr>
          </a:lstStyle>
          <a:p>
            <a:r>
              <a:rPr lang="en-US"/>
              <a:t>Click to edit Master title style</a:t>
            </a:r>
          </a:p>
        </p:txBody>
      </p:sp>
      <p:sp>
        <p:nvSpPr>
          <p:cNvPr id="3" name="Subtitle 2"/>
          <p:cNvSpPr>
            <a:spLocks noGrp="1"/>
          </p:cNvSpPr>
          <p:nvPr>
            <p:ph type="subTitle" idx="1"/>
          </p:nvPr>
        </p:nvSpPr>
        <p:spPr>
          <a:xfrm>
            <a:off x="378623" y="4061419"/>
            <a:ext cx="7589723" cy="1144247"/>
          </a:xfrm>
        </p:spPr>
        <p:txBody>
          <a:bodyPr lIns="0" tIns="0" rIns="0" bIns="0">
            <a:normAutofit/>
          </a:bodyPr>
          <a:lstStyle>
            <a:lvl1pPr marL="0" indent="0" algn="l">
              <a:buNone/>
              <a:defRPr sz="3467">
                <a:solidFill>
                  <a:srgbClr val="00A9CE"/>
                </a:solidFill>
              </a:defRPr>
            </a:lvl1pPr>
            <a:lvl2pPr marL="457119" indent="0" algn="ctr">
              <a:buNone/>
              <a:defRPr sz="2000"/>
            </a:lvl2pPr>
            <a:lvl3pPr marL="914240" indent="0" algn="ctr">
              <a:buNone/>
              <a:defRPr sz="1867"/>
            </a:lvl3pPr>
            <a:lvl4pPr marL="1371359" indent="0" algn="ctr">
              <a:buNone/>
              <a:defRPr sz="1600"/>
            </a:lvl4pPr>
            <a:lvl5pPr marL="1828480" indent="0" algn="ctr">
              <a:buNone/>
              <a:defRPr sz="1600"/>
            </a:lvl5pPr>
            <a:lvl6pPr marL="2285599" indent="0" algn="ctr">
              <a:buNone/>
              <a:defRPr sz="1600"/>
            </a:lvl6pPr>
            <a:lvl7pPr marL="2742719" indent="0" algn="ctr">
              <a:buNone/>
              <a:defRPr sz="1600"/>
            </a:lvl7pPr>
            <a:lvl8pPr marL="3199839" indent="0" algn="ctr">
              <a:buNone/>
              <a:defRPr sz="1600"/>
            </a:lvl8pPr>
            <a:lvl9pPr marL="3656959" indent="0" algn="ctr">
              <a:buNone/>
              <a:defRPr sz="1600"/>
            </a:lvl9pPr>
          </a:lstStyle>
          <a:p>
            <a:r>
              <a:rPr lang="en-US"/>
              <a:t>Click to edit Master subtitle style</a:t>
            </a:r>
          </a:p>
        </p:txBody>
      </p:sp>
      <p:sp>
        <p:nvSpPr>
          <p:cNvPr id="19" name="TextBox 18"/>
          <p:cNvSpPr txBox="1"/>
          <p:nvPr/>
        </p:nvSpPr>
        <p:spPr>
          <a:xfrm>
            <a:off x="378621" y="6267041"/>
            <a:ext cx="3493331" cy="246221"/>
          </a:xfrm>
          <a:prstGeom prst="rect">
            <a:avLst/>
          </a:prstGeom>
          <a:noFill/>
        </p:spPr>
        <p:txBody>
          <a:bodyPr wrap="square" lIns="0" tIns="0" rIns="0" bIns="0" rtlCol="0">
            <a:spAutoFit/>
          </a:bodyPr>
          <a:lstStyle/>
          <a:p>
            <a:pPr algn="l"/>
            <a:r>
              <a:rPr lang="en-US" sz="1600" b="1" i="0">
                <a:solidFill>
                  <a:srgbClr val="00A9CE"/>
                </a:solidFill>
                <a:latin typeface="Arial" charset="0"/>
                <a:ea typeface="Arial" charset="0"/>
                <a:cs typeface="Arial" charset="0"/>
              </a:rPr>
              <a:t>Building</a:t>
            </a:r>
            <a:r>
              <a:rPr lang="en-US" sz="1600" b="1" i="0" baseline="0">
                <a:solidFill>
                  <a:srgbClr val="00A9CE"/>
                </a:solidFill>
                <a:latin typeface="Arial" charset="0"/>
                <a:ea typeface="Arial" charset="0"/>
                <a:cs typeface="Arial" charset="0"/>
              </a:rPr>
              <a:t> healthier communities</a:t>
            </a:r>
            <a:endParaRPr lang="en-US" sz="1600" b="1" i="0">
              <a:solidFill>
                <a:srgbClr val="00A9CE"/>
              </a:solidFill>
              <a:latin typeface="Arial" charset="0"/>
              <a:ea typeface="Arial" charset="0"/>
              <a:cs typeface="Arial"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627" y="2688200"/>
            <a:ext cx="4636900" cy="4169801"/>
          </a:xfrm>
          <a:prstGeom prst="rect">
            <a:avLst/>
          </a:prstGeom>
        </p:spPr>
      </p:pic>
      <p:pic>
        <p:nvPicPr>
          <p:cNvPr id="9" name="Picture 8"/>
          <p:cNvPicPr>
            <a:picLocks noChangeAspect="1"/>
          </p:cNvPicPr>
          <p:nvPr/>
        </p:nvPicPr>
        <p:blipFill>
          <a:blip r:embed="rId4"/>
          <a:stretch>
            <a:fillRect/>
          </a:stretch>
        </p:blipFill>
        <p:spPr>
          <a:xfrm>
            <a:off x="9432758" y="371339"/>
            <a:ext cx="2380623" cy="904035"/>
          </a:xfrm>
          <a:prstGeom prst="rect">
            <a:avLst/>
          </a:prstGeom>
        </p:spPr>
      </p:pic>
    </p:spTree>
    <p:extLst>
      <p:ext uri="{BB962C8B-B14F-4D97-AF65-F5344CB8AC3E}">
        <p14:creationId xmlns:p14="http://schemas.microsoft.com/office/powerpoint/2010/main" val="258266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621" y="1338350"/>
            <a:ext cx="8163800" cy="482431"/>
          </a:xfrm>
        </p:spPr>
        <p:txBody>
          <a:bodyPr wrap="square" lIns="0" tIns="0" rIns="0" bIns="0" anchor="t" anchorCtr="0">
            <a:noAutofit/>
          </a:bodyPr>
          <a:lstStyle>
            <a:lvl1pPr>
              <a:lnSpc>
                <a:spcPct val="85000"/>
              </a:lnSpc>
              <a:defRPr/>
            </a:lvl1pPr>
          </a:lstStyle>
          <a:p>
            <a:r>
              <a:rPr lang="en-US"/>
              <a:t>Click to edit Master title style</a:t>
            </a:r>
          </a:p>
        </p:txBody>
      </p:sp>
      <p:sp>
        <p:nvSpPr>
          <p:cNvPr id="11" name="TextBox 10"/>
          <p:cNvSpPr txBox="1"/>
          <p:nvPr/>
        </p:nvSpPr>
        <p:spPr>
          <a:xfrm>
            <a:off x="378621" y="6267041"/>
            <a:ext cx="3493331" cy="246221"/>
          </a:xfrm>
          <a:prstGeom prst="rect">
            <a:avLst/>
          </a:prstGeom>
          <a:noFill/>
        </p:spPr>
        <p:txBody>
          <a:bodyPr wrap="square" lIns="0" tIns="0" rIns="0" bIns="0" rtlCol="0">
            <a:spAutoFit/>
          </a:bodyPr>
          <a:lstStyle/>
          <a:p>
            <a:pPr algn="l"/>
            <a:r>
              <a:rPr lang="en-US" sz="1600" b="1" i="0">
                <a:solidFill>
                  <a:srgbClr val="00A9CE"/>
                </a:solidFill>
                <a:latin typeface="Arial" charset="0"/>
                <a:ea typeface="Arial" charset="0"/>
                <a:cs typeface="Arial" charset="0"/>
              </a:rPr>
              <a:t>Building</a:t>
            </a:r>
            <a:r>
              <a:rPr lang="en-US" sz="1600" b="1" i="0" baseline="0">
                <a:solidFill>
                  <a:srgbClr val="00A9CE"/>
                </a:solidFill>
                <a:latin typeface="Arial" charset="0"/>
                <a:ea typeface="Arial" charset="0"/>
                <a:cs typeface="Arial" charset="0"/>
              </a:rPr>
              <a:t> healthier communities</a:t>
            </a:r>
            <a:endParaRPr lang="en-US" sz="1600" b="1" i="0">
              <a:solidFill>
                <a:srgbClr val="00A9CE"/>
              </a:solidFill>
              <a:latin typeface="Arial" charset="0"/>
              <a:ea typeface="Arial" charset="0"/>
              <a:cs typeface="Arial"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011" y="5479524"/>
            <a:ext cx="2154988" cy="1385349"/>
          </a:xfrm>
          <a:prstGeom prst="rect">
            <a:avLst/>
          </a:prstGeom>
        </p:spPr>
      </p:pic>
      <p:sp>
        <p:nvSpPr>
          <p:cNvPr id="3" name="Content Placeholder 2"/>
          <p:cNvSpPr>
            <a:spLocks noGrp="1"/>
          </p:cNvSpPr>
          <p:nvPr>
            <p:ph idx="1"/>
          </p:nvPr>
        </p:nvSpPr>
        <p:spPr>
          <a:xfrm>
            <a:off x="378622" y="2221833"/>
            <a:ext cx="9583527" cy="3763331"/>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a:stretch>
            <a:fillRect/>
          </a:stretch>
        </p:blipFill>
        <p:spPr>
          <a:xfrm>
            <a:off x="9432758" y="371339"/>
            <a:ext cx="2380623" cy="904035"/>
          </a:xfrm>
          <a:prstGeom prst="rect">
            <a:avLst/>
          </a:prstGeom>
        </p:spPr>
      </p:pic>
    </p:spTree>
    <p:extLst>
      <p:ext uri="{BB962C8B-B14F-4D97-AF65-F5344CB8AC3E}">
        <p14:creationId xmlns:p14="http://schemas.microsoft.com/office/powerpoint/2010/main" val="251438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3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 y="-1"/>
            <a:ext cx="12224527" cy="6858001"/>
          </a:xfrm>
          <a:prstGeom prst="rect">
            <a:avLst/>
          </a:prstGeom>
        </p:spPr>
      </p:pic>
      <p:sp>
        <p:nvSpPr>
          <p:cNvPr id="2" name="Title 1"/>
          <p:cNvSpPr>
            <a:spLocks noGrp="1"/>
          </p:cNvSpPr>
          <p:nvPr>
            <p:ph type="ctrTitle"/>
          </p:nvPr>
        </p:nvSpPr>
        <p:spPr>
          <a:xfrm>
            <a:off x="378623" y="2063268"/>
            <a:ext cx="7589723" cy="1498083"/>
          </a:xfrm>
        </p:spPr>
        <p:txBody>
          <a:bodyPr vert="horz" lIns="0" tIns="0" rIns="0" bIns="0" anchor="t" anchorCtr="0">
            <a:noAutofit/>
          </a:bodyPr>
          <a:lstStyle>
            <a:lvl1pPr indent="0" algn="l">
              <a:lnSpc>
                <a:spcPct val="85000"/>
              </a:lnSpc>
              <a:defRPr sz="6533"/>
            </a:lvl1pPr>
          </a:lstStyle>
          <a:p>
            <a:r>
              <a:rPr lang="en-US"/>
              <a:t>Click to edit Master title style</a:t>
            </a:r>
          </a:p>
        </p:txBody>
      </p:sp>
      <p:sp>
        <p:nvSpPr>
          <p:cNvPr id="3" name="Subtitle 2"/>
          <p:cNvSpPr>
            <a:spLocks noGrp="1"/>
          </p:cNvSpPr>
          <p:nvPr>
            <p:ph type="subTitle" idx="1"/>
          </p:nvPr>
        </p:nvSpPr>
        <p:spPr>
          <a:xfrm>
            <a:off x="378623" y="4061419"/>
            <a:ext cx="7589723" cy="1144247"/>
          </a:xfrm>
        </p:spPr>
        <p:txBody>
          <a:bodyPr lIns="0" tIns="0" rIns="0" bIns="0">
            <a:normAutofit/>
          </a:bodyPr>
          <a:lstStyle>
            <a:lvl1pPr marL="0" indent="0" algn="l">
              <a:buNone/>
              <a:defRPr sz="3467">
                <a:solidFill>
                  <a:srgbClr val="00A9CE"/>
                </a:solidFill>
              </a:defRPr>
            </a:lvl1pPr>
            <a:lvl2pPr marL="457119" indent="0" algn="ctr">
              <a:buNone/>
              <a:defRPr sz="2000"/>
            </a:lvl2pPr>
            <a:lvl3pPr marL="914240" indent="0" algn="ctr">
              <a:buNone/>
              <a:defRPr sz="1867"/>
            </a:lvl3pPr>
            <a:lvl4pPr marL="1371359" indent="0" algn="ctr">
              <a:buNone/>
              <a:defRPr sz="1600"/>
            </a:lvl4pPr>
            <a:lvl5pPr marL="1828480" indent="0" algn="ctr">
              <a:buNone/>
              <a:defRPr sz="1600"/>
            </a:lvl5pPr>
            <a:lvl6pPr marL="2285599" indent="0" algn="ctr">
              <a:buNone/>
              <a:defRPr sz="1600"/>
            </a:lvl6pPr>
            <a:lvl7pPr marL="2742719" indent="0" algn="ctr">
              <a:buNone/>
              <a:defRPr sz="1600"/>
            </a:lvl7pPr>
            <a:lvl8pPr marL="3199839" indent="0" algn="ctr">
              <a:buNone/>
              <a:defRPr sz="1600"/>
            </a:lvl8pPr>
            <a:lvl9pPr marL="3656959" indent="0" algn="ctr">
              <a:buNone/>
              <a:defRPr sz="1600"/>
            </a:lvl9pPr>
          </a:lstStyle>
          <a:p>
            <a:r>
              <a:rPr lang="en-US"/>
              <a:t>Click to edit Master subtitle style</a:t>
            </a:r>
          </a:p>
        </p:txBody>
      </p:sp>
      <p:sp>
        <p:nvSpPr>
          <p:cNvPr id="19" name="TextBox 18"/>
          <p:cNvSpPr txBox="1"/>
          <p:nvPr/>
        </p:nvSpPr>
        <p:spPr>
          <a:xfrm>
            <a:off x="378621" y="6267041"/>
            <a:ext cx="3493331" cy="246221"/>
          </a:xfrm>
          <a:prstGeom prst="rect">
            <a:avLst/>
          </a:prstGeom>
          <a:noFill/>
        </p:spPr>
        <p:txBody>
          <a:bodyPr wrap="square" lIns="0" tIns="0" rIns="0" bIns="0" rtlCol="0">
            <a:spAutoFit/>
          </a:bodyPr>
          <a:lstStyle/>
          <a:p>
            <a:pPr algn="l"/>
            <a:r>
              <a:rPr lang="en-US" sz="1600" b="1" i="0">
                <a:solidFill>
                  <a:srgbClr val="00A9CE"/>
                </a:solidFill>
                <a:latin typeface="Arial" charset="0"/>
                <a:ea typeface="Arial" charset="0"/>
                <a:cs typeface="Arial" charset="0"/>
              </a:rPr>
              <a:t>Building</a:t>
            </a:r>
            <a:r>
              <a:rPr lang="en-US" sz="1600" b="1" i="0" baseline="0">
                <a:solidFill>
                  <a:srgbClr val="00A9CE"/>
                </a:solidFill>
                <a:latin typeface="Arial" charset="0"/>
                <a:ea typeface="Arial" charset="0"/>
                <a:cs typeface="Arial" charset="0"/>
              </a:rPr>
              <a:t> healthier communities</a:t>
            </a:r>
            <a:endParaRPr lang="en-US" sz="1600" b="1" i="0">
              <a:solidFill>
                <a:srgbClr val="00A9CE"/>
              </a:solidFill>
              <a:latin typeface="Arial" charset="0"/>
              <a:ea typeface="Arial" charset="0"/>
              <a:cs typeface="Arial"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627" y="2688200"/>
            <a:ext cx="4636900" cy="4169801"/>
          </a:xfrm>
          <a:prstGeom prst="rect">
            <a:avLst/>
          </a:prstGeom>
        </p:spPr>
      </p:pic>
      <p:pic>
        <p:nvPicPr>
          <p:cNvPr id="9" name="Picture 8"/>
          <p:cNvPicPr>
            <a:picLocks noChangeAspect="1"/>
          </p:cNvPicPr>
          <p:nvPr/>
        </p:nvPicPr>
        <p:blipFill>
          <a:blip r:embed="rId4"/>
          <a:stretch>
            <a:fillRect/>
          </a:stretch>
        </p:blipFill>
        <p:spPr>
          <a:xfrm>
            <a:off x="9432758" y="371339"/>
            <a:ext cx="2380623" cy="904035"/>
          </a:xfrm>
          <a:prstGeom prst="rect">
            <a:avLst/>
          </a:prstGeom>
        </p:spPr>
      </p:pic>
    </p:spTree>
    <p:extLst>
      <p:ext uri="{BB962C8B-B14F-4D97-AF65-F5344CB8AC3E}">
        <p14:creationId xmlns:p14="http://schemas.microsoft.com/office/powerpoint/2010/main" val="297518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621" y="1338350"/>
            <a:ext cx="8163800" cy="482431"/>
          </a:xfrm>
        </p:spPr>
        <p:txBody>
          <a:bodyPr wrap="square" lIns="0" tIns="0" rIns="0" bIns="0" anchor="t" anchorCtr="0">
            <a:noAutofit/>
          </a:bodyPr>
          <a:lstStyle>
            <a:lvl1pPr>
              <a:lnSpc>
                <a:spcPct val="85000"/>
              </a:lnSpc>
              <a:defRPr/>
            </a:lvl1pPr>
          </a:lstStyle>
          <a:p>
            <a:r>
              <a:rPr lang="en-US"/>
              <a:t>Click to edit Master title style</a:t>
            </a:r>
          </a:p>
        </p:txBody>
      </p:sp>
      <p:sp>
        <p:nvSpPr>
          <p:cNvPr id="11" name="TextBox 10"/>
          <p:cNvSpPr txBox="1"/>
          <p:nvPr/>
        </p:nvSpPr>
        <p:spPr>
          <a:xfrm>
            <a:off x="378621" y="6267041"/>
            <a:ext cx="3493331" cy="246221"/>
          </a:xfrm>
          <a:prstGeom prst="rect">
            <a:avLst/>
          </a:prstGeom>
          <a:noFill/>
        </p:spPr>
        <p:txBody>
          <a:bodyPr wrap="square" lIns="0" tIns="0" rIns="0" bIns="0" rtlCol="0">
            <a:spAutoFit/>
          </a:bodyPr>
          <a:lstStyle/>
          <a:p>
            <a:pPr algn="l"/>
            <a:r>
              <a:rPr lang="en-US" sz="1600" b="1" i="0">
                <a:solidFill>
                  <a:srgbClr val="00A9CE"/>
                </a:solidFill>
                <a:latin typeface="Arial" charset="0"/>
                <a:ea typeface="Arial" charset="0"/>
                <a:cs typeface="Arial" charset="0"/>
              </a:rPr>
              <a:t>Building</a:t>
            </a:r>
            <a:r>
              <a:rPr lang="en-US" sz="1600" b="1" i="0" baseline="0">
                <a:solidFill>
                  <a:srgbClr val="00A9CE"/>
                </a:solidFill>
                <a:latin typeface="Arial" charset="0"/>
                <a:ea typeface="Arial" charset="0"/>
                <a:cs typeface="Arial" charset="0"/>
              </a:rPr>
              <a:t> healthier communities</a:t>
            </a:r>
            <a:endParaRPr lang="en-US" sz="1600" b="1" i="0">
              <a:solidFill>
                <a:srgbClr val="00A9CE"/>
              </a:solidFill>
              <a:latin typeface="Arial" charset="0"/>
              <a:ea typeface="Arial" charset="0"/>
              <a:cs typeface="Arial"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011" y="5479524"/>
            <a:ext cx="2154988" cy="1385349"/>
          </a:xfrm>
          <a:prstGeom prst="rect">
            <a:avLst/>
          </a:prstGeom>
        </p:spPr>
      </p:pic>
      <p:sp>
        <p:nvSpPr>
          <p:cNvPr id="3" name="Content Placeholder 2"/>
          <p:cNvSpPr>
            <a:spLocks noGrp="1"/>
          </p:cNvSpPr>
          <p:nvPr>
            <p:ph idx="1"/>
          </p:nvPr>
        </p:nvSpPr>
        <p:spPr>
          <a:xfrm>
            <a:off x="378622" y="2221833"/>
            <a:ext cx="9583527" cy="3763331"/>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
          <a:stretch>
            <a:fillRect/>
          </a:stretch>
        </p:blipFill>
        <p:spPr>
          <a:xfrm>
            <a:off x="9432758" y="371339"/>
            <a:ext cx="2380623" cy="904035"/>
          </a:xfrm>
          <a:prstGeom prst="rect">
            <a:avLst/>
          </a:prstGeom>
        </p:spPr>
      </p:pic>
    </p:spTree>
    <p:extLst>
      <p:ext uri="{BB962C8B-B14F-4D97-AF65-F5344CB8AC3E}">
        <p14:creationId xmlns:p14="http://schemas.microsoft.com/office/powerpoint/2010/main" val="182652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77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70" tIns="34285" rIns="68570" bIns="34285"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70" tIns="34285" rIns="68570" bIns="342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70" tIns="34285" rIns="68570" bIns="34285" rtlCol="0" anchor="ctr"/>
          <a:lstStyle>
            <a:lvl1pPr algn="l">
              <a:defRPr sz="1200">
                <a:solidFill>
                  <a:schemeClr val="tx1">
                    <a:tint val="75000"/>
                  </a:schemeClr>
                </a:solidFill>
              </a:defRPr>
            </a:lvl1pPr>
          </a:lstStyle>
          <a:p>
            <a:fld id="{0BFB39C2-8CC4-4503-BFB7-C84712CD5FF8}" type="datetimeFigureOut">
              <a:rPr lang="en-GB" smtClean="0"/>
              <a:t>07/12/2021</a:t>
            </a:fld>
            <a:endParaRPr lang="en-GB"/>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68570" tIns="34285" rIns="68570" bIns="34285"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68570" tIns="34285" rIns="68570" bIns="34285" rtlCol="0" anchor="ctr"/>
          <a:lstStyle>
            <a:lvl1pPr algn="r">
              <a:defRPr sz="1200">
                <a:solidFill>
                  <a:schemeClr val="tx1">
                    <a:tint val="75000"/>
                  </a:schemeClr>
                </a:solidFill>
              </a:defRPr>
            </a:lvl1pPr>
          </a:lstStyle>
          <a:p>
            <a:fld id="{5E4BBF26-9297-4DC9-8635-B6E06803E566}" type="slidenum">
              <a:rPr lang="en-GB" smtClean="0"/>
              <a:t>‹#›</a:t>
            </a:fld>
            <a:endParaRPr lang="en-GB"/>
          </a:p>
        </p:txBody>
      </p:sp>
    </p:spTree>
    <p:extLst>
      <p:ext uri="{BB962C8B-B14F-4D97-AF65-F5344CB8AC3E}">
        <p14:creationId xmlns:p14="http://schemas.microsoft.com/office/powerpoint/2010/main" val="38602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240" rtl="0" eaLnBrk="1" latinLnBrk="0" hangingPunct="1">
        <a:lnSpc>
          <a:spcPct val="90000"/>
        </a:lnSpc>
        <a:spcBef>
          <a:spcPct val="0"/>
        </a:spcBef>
        <a:buNone/>
        <a:defRPr sz="4400" b="1" i="0" kern="1200">
          <a:solidFill>
            <a:srgbClr val="005EB8"/>
          </a:solidFill>
          <a:latin typeface="Arial" charset="0"/>
          <a:ea typeface="Arial" charset="0"/>
          <a:cs typeface="Arial" charset="0"/>
        </a:defRPr>
      </a:lvl1pPr>
    </p:titleStyle>
    <p:bodyStyle>
      <a:lvl1pPr marL="228561" indent="-228561" algn="l" defTabSz="914240" rtl="0" eaLnBrk="1" latinLnBrk="0" hangingPunct="1">
        <a:lnSpc>
          <a:spcPct val="90000"/>
        </a:lnSpc>
        <a:spcBef>
          <a:spcPts val="1000"/>
        </a:spcBef>
        <a:buFont typeface="Arial"/>
        <a:buChar char="•"/>
        <a:defRPr sz="2400" b="0" i="0" kern="1200">
          <a:solidFill>
            <a:schemeClr val="tx1"/>
          </a:solidFill>
          <a:latin typeface="Arial" charset="0"/>
          <a:ea typeface="Arial" charset="0"/>
          <a:cs typeface="Arial" charset="0"/>
        </a:defRPr>
      </a:lvl1pPr>
      <a:lvl2pPr marL="685680" indent="-228561" algn="l" defTabSz="91424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2pPr>
      <a:lvl3pPr marL="1142801"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3pPr>
      <a:lvl4pPr marL="1599920"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4pPr>
      <a:lvl5pPr marL="2057039"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5pPr>
      <a:lvl6pPr marL="251416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27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40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551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240" rtl="0" eaLnBrk="1" latinLnBrk="0" hangingPunct="1">
        <a:defRPr sz="1867" kern="1200">
          <a:solidFill>
            <a:schemeClr val="tx1"/>
          </a:solidFill>
          <a:latin typeface="+mn-lt"/>
          <a:ea typeface="+mn-ea"/>
          <a:cs typeface="+mn-cs"/>
        </a:defRPr>
      </a:lvl1pPr>
      <a:lvl2pPr marL="457119" algn="l" defTabSz="914240" rtl="0" eaLnBrk="1" latinLnBrk="0" hangingPunct="1">
        <a:defRPr sz="1867" kern="1200">
          <a:solidFill>
            <a:schemeClr val="tx1"/>
          </a:solidFill>
          <a:latin typeface="+mn-lt"/>
          <a:ea typeface="+mn-ea"/>
          <a:cs typeface="+mn-cs"/>
        </a:defRPr>
      </a:lvl2pPr>
      <a:lvl3pPr marL="914240" algn="l" defTabSz="914240" rtl="0" eaLnBrk="1" latinLnBrk="0" hangingPunct="1">
        <a:defRPr sz="1867" kern="1200">
          <a:solidFill>
            <a:schemeClr val="tx1"/>
          </a:solidFill>
          <a:latin typeface="+mn-lt"/>
          <a:ea typeface="+mn-ea"/>
          <a:cs typeface="+mn-cs"/>
        </a:defRPr>
      </a:lvl3pPr>
      <a:lvl4pPr marL="1371359" algn="l" defTabSz="914240" rtl="0" eaLnBrk="1" latinLnBrk="0" hangingPunct="1">
        <a:defRPr sz="1867" kern="1200">
          <a:solidFill>
            <a:schemeClr val="tx1"/>
          </a:solidFill>
          <a:latin typeface="+mn-lt"/>
          <a:ea typeface="+mn-ea"/>
          <a:cs typeface="+mn-cs"/>
        </a:defRPr>
      </a:lvl4pPr>
      <a:lvl5pPr marL="1828480" algn="l" defTabSz="914240" rtl="0" eaLnBrk="1" latinLnBrk="0" hangingPunct="1">
        <a:defRPr sz="1867" kern="1200">
          <a:solidFill>
            <a:schemeClr val="tx1"/>
          </a:solidFill>
          <a:latin typeface="+mn-lt"/>
          <a:ea typeface="+mn-ea"/>
          <a:cs typeface="+mn-cs"/>
        </a:defRPr>
      </a:lvl5pPr>
      <a:lvl6pPr marL="2285599" algn="l" defTabSz="914240" rtl="0" eaLnBrk="1" latinLnBrk="0" hangingPunct="1">
        <a:defRPr sz="1867" kern="1200">
          <a:solidFill>
            <a:schemeClr val="tx1"/>
          </a:solidFill>
          <a:latin typeface="+mn-lt"/>
          <a:ea typeface="+mn-ea"/>
          <a:cs typeface="+mn-cs"/>
        </a:defRPr>
      </a:lvl6pPr>
      <a:lvl7pPr marL="2742719" algn="l" defTabSz="914240" rtl="0" eaLnBrk="1" latinLnBrk="0" hangingPunct="1">
        <a:defRPr sz="1867" kern="1200">
          <a:solidFill>
            <a:schemeClr val="tx1"/>
          </a:solidFill>
          <a:latin typeface="+mn-lt"/>
          <a:ea typeface="+mn-ea"/>
          <a:cs typeface="+mn-cs"/>
        </a:defRPr>
      </a:lvl7pPr>
      <a:lvl8pPr marL="3199839" algn="l" defTabSz="914240" rtl="0" eaLnBrk="1" latinLnBrk="0" hangingPunct="1">
        <a:defRPr sz="1867" kern="1200">
          <a:solidFill>
            <a:schemeClr val="tx1"/>
          </a:solidFill>
          <a:latin typeface="+mn-lt"/>
          <a:ea typeface="+mn-ea"/>
          <a:cs typeface="+mn-cs"/>
        </a:defRPr>
      </a:lvl8pPr>
      <a:lvl9pPr marL="3656959" algn="l" defTabSz="914240"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70" tIns="34285" rIns="68570" bIns="34285"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70" tIns="34285" rIns="68570" bIns="342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70" tIns="34285" rIns="68570" bIns="34285" rtlCol="0" anchor="ctr"/>
          <a:lstStyle>
            <a:lvl1pPr algn="l">
              <a:defRPr sz="1200">
                <a:solidFill>
                  <a:schemeClr val="tx1">
                    <a:tint val="75000"/>
                  </a:schemeClr>
                </a:solidFill>
              </a:defRPr>
            </a:lvl1pPr>
          </a:lstStyle>
          <a:p>
            <a:fld id="{0BFB39C2-8CC4-4503-BFB7-C84712CD5FF8}" type="datetimeFigureOut">
              <a:rPr lang="en-GB" smtClean="0"/>
              <a:t>07/12/2021</a:t>
            </a:fld>
            <a:endParaRPr lang="en-GB"/>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68570" tIns="34285" rIns="68570" bIns="34285"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68570" tIns="34285" rIns="68570" bIns="34285" rtlCol="0" anchor="ctr"/>
          <a:lstStyle>
            <a:lvl1pPr algn="r">
              <a:defRPr sz="1200">
                <a:solidFill>
                  <a:schemeClr val="tx1">
                    <a:tint val="75000"/>
                  </a:schemeClr>
                </a:solidFill>
              </a:defRPr>
            </a:lvl1pPr>
          </a:lstStyle>
          <a:p>
            <a:fld id="{5E4BBF26-9297-4DC9-8635-B6E06803E566}" type="slidenum">
              <a:rPr lang="en-GB" smtClean="0"/>
              <a:t>‹#›</a:t>
            </a:fld>
            <a:endParaRPr lang="en-GB"/>
          </a:p>
        </p:txBody>
      </p:sp>
    </p:spTree>
    <p:extLst>
      <p:ext uri="{BB962C8B-B14F-4D97-AF65-F5344CB8AC3E}">
        <p14:creationId xmlns:p14="http://schemas.microsoft.com/office/powerpoint/2010/main" val="19041067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240" rtl="0" eaLnBrk="1" latinLnBrk="0" hangingPunct="1">
        <a:lnSpc>
          <a:spcPct val="90000"/>
        </a:lnSpc>
        <a:spcBef>
          <a:spcPct val="0"/>
        </a:spcBef>
        <a:buNone/>
        <a:defRPr sz="4400" b="1" i="0" kern="1200">
          <a:solidFill>
            <a:srgbClr val="005EB8"/>
          </a:solidFill>
          <a:latin typeface="Arial" charset="0"/>
          <a:ea typeface="Arial" charset="0"/>
          <a:cs typeface="Arial" charset="0"/>
        </a:defRPr>
      </a:lvl1pPr>
    </p:titleStyle>
    <p:bodyStyle>
      <a:lvl1pPr marL="228561" indent="-228561" algn="l" defTabSz="914240" rtl="0" eaLnBrk="1" latinLnBrk="0" hangingPunct="1">
        <a:lnSpc>
          <a:spcPct val="90000"/>
        </a:lnSpc>
        <a:spcBef>
          <a:spcPts val="1000"/>
        </a:spcBef>
        <a:buFont typeface="Arial"/>
        <a:buChar char="•"/>
        <a:defRPr sz="2400" b="0" i="0" kern="1200">
          <a:solidFill>
            <a:schemeClr val="tx1"/>
          </a:solidFill>
          <a:latin typeface="Arial" charset="0"/>
          <a:ea typeface="Arial" charset="0"/>
          <a:cs typeface="Arial" charset="0"/>
        </a:defRPr>
      </a:lvl1pPr>
      <a:lvl2pPr marL="685680" indent="-228561" algn="l" defTabSz="91424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2pPr>
      <a:lvl3pPr marL="1142801"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3pPr>
      <a:lvl4pPr marL="1599920"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4pPr>
      <a:lvl5pPr marL="2057039"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5pPr>
      <a:lvl6pPr marL="251416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27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40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551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240" rtl="0" eaLnBrk="1" latinLnBrk="0" hangingPunct="1">
        <a:defRPr sz="1867" kern="1200">
          <a:solidFill>
            <a:schemeClr val="tx1"/>
          </a:solidFill>
          <a:latin typeface="+mn-lt"/>
          <a:ea typeface="+mn-ea"/>
          <a:cs typeface="+mn-cs"/>
        </a:defRPr>
      </a:lvl1pPr>
      <a:lvl2pPr marL="457119" algn="l" defTabSz="914240" rtl="0" eaLnBrk="1" latinLnBrk="0" hangingPunct="1">
        <a:defRPr sz="1867" kern="1200">
          <a:solidFill>
            <a:schemeClr val="tx1"/>
          </a:solidFill>
          <a:latin typeface="+mn-lt"/>
          <a:ea typeface="+mn-ea"/>
          <a:cs typeface="+mn-cs"/>
        </a:defRPr>
      </a:lvl2pPr>
      <a:lvl3pPr marL="914240" algn="l" defTabSz="914240" rtl="0" eaLnBrk="1" latinLnBrk="0" hangingPunct="1">
        <a:defRPr sz="1867" kern="1200">
          <a:solidFill>
            <a:schemeClr val="tx1"/>
          </a:solidFill>
          <a:latin typeface="+mn-lt"/>
          <a:ea typeface="+mn-ea"/>
          <a:cs typeface="+mn-cs"/>
        </a:defRPr>
      </a:lvl3pPr>
      <a:lvl4pPr marL="1371359" algn="l" defTabSz="914240" rtl="0" eaLnBrk="1" latinLnBrk="0" hangingPunct="1">
        <a:defRPr sz="1867" kern="1200">
          <a:solidFill>
            <a:schemeClr val="tx1"/>
          </a:solidFill>
          <a:latin typeface="+mn-lt"/>
          <a:ea typeface="+mn-ea"/>
          <a:cs typeface="+mn-cs"/>
        </a:defRPr>
      </a:lvl4pPr>
      <a:lvl5pPr marL="1828480" algn="l" defTabSz="914240" rtl="0" eaLnBrk="1" latinLnBrk="0" hangingPunct="1">
        <a:defRPr sz="1867" kern="1200">
          <a:solidFill>
            <a:schemeClr val="tx1"/>
          </a:solidFill>
          <a:latin typeface="+mn-lt"/>
          <a:ea typeface="+mn-ea"/>
          <a:cs typeface="+mn-cs"/>
        </a:defRPr>
      </a:lvl5pPr>
      <a:lvl6pPr marL="2285599" algn="l" defTabSz="914240" rtl="0" eaLnBrk="1" latinLnBrk="0" hangingPunct="1">
        <a:defRPr sz="1867" kern="1200">
          <a:solidFill>
            <a:schemeClr val="tx1"/>
          </a:solidFill>
          <a:latin typeface="+mn-lt"/>
          <a:ea typeface="+mn-ea"/>
          <a:cs typeface="+mn-cs"/>
        </a:defRPr>
      </a:lvl6pPr>
      <a:lvl7pPr marL="2742719" algn="l" defTabSz="914240" rtl="0" eaLnBrk="1" latinLnBrk="0" hangingPunct="1">
        <a:defRPr sz="1867" kern="1200">
          <a:solidFill>
            <a:schemeClr val="tx1"/>
          </a:solidFill>
          <a:latin typeface="+mn-lt"/>
          <a:ea typeface="+mn-ea"/>
          <a:cs typeface="+mn-cs"/>
        </a:defRPr>
      </a:lvl7pPr>
      <a:lvl8pPr marL="3199839" algn="l" defTabSz="914240" rtl="0" eaLnBrk="1" latinLnBrk="0" hangingPunct="1">
        <a:defRPr sz="1867" kern="1200">
          <a:solidFill>
            <a:schemeClr val="tx1"/>
          </a:solidFill>
          <a:latin typeface="+mn-lt"/>
          <a:ea typeface="+mn-ea"/>
          <a:cs typeface="+mn-cs"/>
        </a:defRPr>
      </a:lvl8pPr>
      <a:lvl9pPr marL="3656959" algn="l" defTabSz="914240"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4A0C-83DD-41D2-9BF0-17DB1B05AC4D}"/>
              </a:ext>
            </a:extLst>
          </p:cNvPr>
          <p:cNvSpPr>
            <a:spLocks noGrp="1"/>
          </p:cNvSpPr>
          <p:nvPr>
            <p:ph type="ctrTitle"/>
          </p:nvPr>
        </p:nvSpPr>
        <p:spPr/>
        <p:txBody>
          <a:bodyPr/>
          <a:lstStyle/>
          <a:p>
            <a:r>
              <a:rPr lang="en-GB" dirty="0"/>
              <a:t>NHS Leeds CCG</a:t>
            </a:r>
            <a:br>
              <a:rPr lang="en-GB" dirty="0"/>
            </a:br>
            <a:r>
              <a:rPr lang="en-GB" dirty="0"/>
              <a:t>Green Plan</a:t>
            </a:r>
          </a:p>
        </p:txBody>
      </p:sp>
      <p:sp>
        <p:nvSpPr>
          <p:cNvPr id="3" name="Subtitle 2">
            <a:extLst>
              <a:ext uri="{FF2B5EF4-FFF2-40B4-BE49-F238E27FC236}">
                <a16:creationId xmlns:a16="http://schemas.microsoft.com/office/drawing/2014/main" id="{DBB60907-6ABE-431A-B626-4F68CB20A0EB}"/>
              </a:ext>
            </a:extLst>
          </p:cNvPr>
          <p:cNvSpPr>
            <a:spLocks noGrp="1"/>
          </p:cNvSpPr>
          <p:nvPr>
            <p:ph type="subTitle" idx="1"/>
          </p:nvPr>
        </p:nvSpPr>
        <p:spPr/>
        <p:txBody>
          <a:bodyPr>
            <a:normAutofit fontScale="40000" lnSpcReduction="20000"/>
          </a:bodyPr>
          <a:lstStyle/>
          <a:p>
            <a:endParaRPr lang="en-GB" dirty="0"/>
          </a:p>
          <a:p>
            <a:endParaRPr lang="en-GB" dirty="0"/>
          </a:p>
          <a:p>
            <a:r>
              <a:rPr lang="en-GB" sz="5000" dirty="0"/>
              <a:t>Kirsty Turner</a:t>
            </a:r>
          </a:p>
          <a:p>
            <a:r>
              <a:rPr lang="en-GB" sz="5000" dirty="0"/>
              <a:t>Associate Director Primary Care </a:t>
            </a:r>
          </a:p>
        </p:txBody>
      </p:sp>
    </p:spTree>
    <p:extLst>
      <p:ext uri="{BB962C8B-B14F-4D97-AF65-F5344CB8AC3E}">
        <p14:creationId xmlns:p14="http://schemas.microsoft.com/office/powerpoint/2010/main" val="225970132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60AE-7D2A-4CD3-B2EE-FF0703D97A80}"/>
              </a:ext>
            </a:extLst>
          </p:cNvPr>
          <p:cNvSpPr>
            <a:spLocks noGrp="1"/>
          </p:cNvSpPr>
          <p:nvPr>
            <p:ph type="title"/>
          </p:nvPr>
        </p:nvSpPr>
        <p:spPr>
          <a:xfrm>
            <a:off x="378622" y="872836"/>
            <a:ext cx="10384316" cy="626180"/>
          </a:xfrm>
        </p:spPr>
        <p:txBody>
          <a:bodyPr/>
          <a:lstStyle/>
          <a:p>
            <a:r>
              <a:rPr lang="en-GB" dirty="0"/>
              <a:t>Actions for the CCG to Consider</a:t>
            </a:r>
          </a:p>
        </p:txBody>
      </p:sp>
      <p:sp>
        <p:nvSpPr>
          <p:cNvPr id="3" name="Content Placeholder 2">
            <a:extLst>
              <a:ext uri="{FF2B5EF4-FFF2-40B4-BE49-F238E27FC236}">
                <a16:creationId xmlns:a16="http://schemas.microsoft.com/office/drawing/2014/main" id="{D72F0271-F1BC-4745-BF84-457F52546934}"/>
              </a:ext>
            </a:extLst>
          </p:cNvPr>
          <p:cNvSpPr>
            <a:spLocks noGrp="1"/>
          </p:cNvSpPr>
          <p:nvPr>
            <p:ph idx="1"/>
          </p:nvPr>
        </p:nvSpPr>
        <p:spPr>
          <a:xfrm>
            <a:off x="378622" y="1783831"/>
            <a:ext cx="10579188" cy="4201334"/>
          </a:xfrm>
        </p:spPr>
        <p:txBody>
          <a:bodyPr/>
          <a:lstStyle/>
          <a:p>
            <a:pPr marL="0" lvl="0" indent="0" algn="just">
              <a:buNone/>
            </a:pPr>
            <a:r>
              <a:rPr lang="en-GB" sz="1800" b="1" dirty="0">
                <a:effectLst/>
                <a:latin typeface="Lato" panose="020F0502020204030203" pitchFamily="34" charset="0"/>
                <a:ea typeface="Calibri" panose="020F0502020204030204" pitchFamily="34" charset="0"/>
                <a:cs typeface="Calibri" panose="020F0502020204030204" pitchFamily="34" charset="0"/>
              </a:rPr>
              <a:t>Reducing estate footprint through home working: </a:t>
            </a:r>
            <a:r>
              <a:rPr lang="en-GB" sz="1800" dirty="0">
                <a:effectLst/>
                <a:latin typeface="Lato" panose="020F0502020204030203" pitchFamily="34" charset="0"/>
                <a:ea typeface="Calibri" panose="020F0502020204030204" pitchFamily="34" charset="0"/>
                <a:cs typeface="Calibri" panose="020F0502020204030204" pitchFamily="34" charset="0"/>
              </a:rPr>
              <a:t>This approach would reduce carbon and pollution caused by travel and energy requirement at main site. However, this would be counterbalanced by an increase in CO</a:t>
            </a:r>
            <a:r>
              <a:rPr lang="en-GB" sz="1800" baseline="-25000" dirty="0">
                <a:effectLst/>
                <a:latin typeface="Lato" panose="020F0502020204030203" pitchFamily="34" charset="0"/>
                <a:ea typeface="Calibri" panose="020F0502020204030204" pitchFamily="34" charset="0"/>
                <a:cs typeface="Calibri" panose="020F0502020204030204" pitchFamily="34" charset="0"/>
              </a:rPr>
              <a:t>2</a:t>
            </a:r>
            <a:r>
              <a:rPr lang="en-GB" sz="1800" dirty="0">
                <a:effectLst/>
                <a:latin typeface="Lato" panose="020F0502020204030203" pitchFamily="34" charset="0"/>
                <a:ea typeface="Calibri" panose="020F0502020204030204" pitchFamily="34" charset="0"/>
                <a:cs typeface="Calibri" panose="020F0502020204030204" pitchFamily="34" charset="0"/>
              </a:rPr>
              <a:t>e generation at our staff members homes. This could be mitigated though promoting sustainable energy use at home</a:t>
            </a:r>
          </a:p>
          <a:p>
            <a:pPr marL="0" lvl="0" indent="0" algn="just">
              <a:buNone/>
            </a:pPr>
            <a:endParaRPr lang="en-GB" sz="1800" b="1" dirty="0">
              <a:latin typeface="Lato" panose="020F0502020204030203" pitchFamily="34" charset="0"/>
              <a:ea typeface="Calibri" panose="020F0502020204030204" pitchFamily="34" charset="0"/>
              <a:cs typeface="Calibri" panose="020F0502020204030204" pitchFamily="34" charset="0"/>
            </a:endParaRPr>
          </a:p>
          <a:p>
            <a:pPr algn="just"/>
            <a:r>
              <a:rPr lang="en-GB" sz="1800" dirty="0">
                <a:latin typeface="Lato" panose="020F0502020204030203" pitchFamily="34" charset="0"/>
                <a:ea typeface="Calibri" panose="020F0502020204030204" pitchFamily="34" charset="0"/>
                <a:cs typeface="Calibri" panose="020F0502020204030204" pitchFamily="34" charset="0"/>
              </a:rPr>
              <a:t>I</a:t>
            </a:r>
            <a:r>
              <a:rPr lang="en-GB" sz="1800" dirty="0">
                <a:effectLst/>
                <a:latin typeface="Lato" panose="020F0502020204030203" pitchFamily="34" charset="0"/>
                <a:ea typeface="Calibri" panose="020F0502020204030204" pitchFamily="34" charset="0"/>
                <a:cs typeface="Calibri" panose="020F0502020204030204" pitchFamily="34" charset="0"/>
              </a:rPr>
              <a:t>f our emissions cannot be entirely reduced to zero, explore carbon offsetting. This is the process by which the CCG would remove CO</a:t>
            </a:r>
            <a:r>
              <a:rPr lang="en-GB" sz="1800" baseline="-25000" dirty="0">
                <a:effectLst/>
                <a:latin typeface="Lato" panose="020F0502020204030203" pitchFamily="34" charset="0"/>
                <a:ea typeface="Calibri" panose="020F0502020204030204" pitchFamily="34" charset="0"/>
                <a:cs typeface="Calibri" panose="020F0502020204030204" pitchFamily="34" charset="0"/>
              </a:rPr>
              <a:t>2</a:t>
            </a:r>
            <a:r>
              <a:rPr lang="en-GB" sz="1800" dirty="0">
                <a:effectLst/>
                <a:latin typeface="Lato" panose="020F0502020204030203" pitchFamily="34" charset="0"/>
                <a:ea typeface="Calibri" panose="020F0502020204030204" pitchFamily="34" charset="0"/>
                <a:cs typeface="Calibri" panose="020F0502020204030204" pitchFamily="34" charset="0"/>
              </a:rPr>
              <a:t> from the atmosphere by investing in the planting of trees or development of wetlands to offset the organisation’s footprint.</a:t>
            </a:r>
          </a:p>
          <a:p>
            <a:pPr algn="just"/>
            <a:r>
              <a:rPr lang="en-GB" sz="1800" dirty="0">
                <a:effectLst/>
                <a:latin typeface="Lato" panose="020F0502020204030203" pitchFamily="34" charset="0"/>
                <a:ea typeface="Calibri" panose="020F0502020204030204" pitchFamily="34" charset="0"/>
                <a:cs typeface="Calibri" panose="020F0502020204030204" pitchFamily="34" charset="0"/>
              </a:rPr>
              <a:t>There are several voluntary carbon offsetting schemes that are currently operational across the UK and beyond.  </a:t>
            </a:r>
          </a:p>
          <a:p>
            <a:pPr algn="just"/>
            <a:r>
              <a:rPr lang="en-GB" sz="1800" dirty="0">
                <a:effectLst/>
                <a:latin typeface="Lato" panose="020F0502020204030203" pitchFamily="34" charset="0"/>
                <a:ea typeface="Calibri" panose="020F0502020204030204" pitchFamily="34" charset="0"/>
                <a:cs typeface="Calibri" panose="020F0502020204030204" pitchFamily="34" charset="0"/>
              </a:rPr>
              <a:t>One such example is a UK-based tree planting scheme offered by a company called Carbon Footprint. Here, the polluter would pay £12.90 per tonne of Carbon due to be offset using the scheme. </a:t>
            </a:r>
            <a:endParaRPr lang="en-GB" sz="1800" b="1" dirty="0">
              <a:latin typeface="Lato" panose="020F05020202040302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55920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CC1D-924C-4350-84FA-66E56ABF14B1}"/>
              </a:ext>
            </a:extLst>
          </p:cNvPr>
          <p:cNvSpPr>
            <a:spLocks noGrp="1"/>
          </p:cNvSpPr>
          <p:nvPr>
            <p:ph type="title"/>
          </p:nvPr>
        </p:nvSpPr>
        <p:spPr/>
        <p:txBody>
          <a:bodyPr/>
          <a:lstStyle/>
          <a:p>
            <a:r>
              <a:rPr lang="en-GB" dirty="0"/>
              <a:t>Carbon Literacy Training</a:t>
            </a:r>
          </a:p>
        </p:txBody>
      </p:sp>
      <p:sp>
        <p:nvSpPr>
          <p:cNvPr id="3" name="Content Placeholder 2">
            <a:extLst>
              <a:ext uri="{FF2B5EF4-FFF2-40B4-BE49-F238E27FC236}">
                <a16:creationId xmlns:a16="http://schemas.microsoft.com/office/drawing/2014/main" id="{9D3357E8-F35D-49DB-8CD9-3CDA1C5FD0B2}"/>
              </a:ext>
            </a:extLst>
          </p:cNvPr>
          <p:cNvSpPr>
            <a:spLocks noGrp="1"/>
          </p:cNvSpPr>
          <p:nvPr>
            <p:ph idx="1"/>
          </p:nvPr>
        </p:nvSpPr>
        <p:spPr/>
        <p:txBody>
          <a:bodyPr/>
          <a:lstStyle/>
          <a:p>
            <a:pPr marL="342900" lvl="0" indent="-342900" algn="just">
              <a:buClr>
                <a:srgbClr val="256EB6"/>
              </a:buClr>
              <a:buFont typeface="Symbol" panose="05050102010706020507" pitchFamily="18" charset="2"/>
              <a:buChar char=""/>
            </a:pPr>
            <a:r>
              <a:rPr lang="en-GB" sz="1800" dirty="0">
                <a:effectLst/>
                <a:latin typeface="Lato" panose="020F0502020204030203" pitchFamily="34" charset="0"/>
                <a:ea typeface="Calibri" panose="020F0502020204030204" pitchFamily="34" charset="0"/>
                <a:cs typeface="Calibri" panose="020F0502020204030204" pitchFamily="34" charset="0"/>
              </a:rPr>
              <a:t>Improve our Staff’s understanding of the climate and air pollution crises we are facing, especially in the context of health and care;</a:t>
            </a:r>
          </a:p>
          <a:p>
            <a:pPr marL="342900" lvl="0" indent="-342900" algn="just">
              <a:buClr>
                <a:srgbClr val="256EB6"/>
              </a:buClr>
              <a:buFont typeface="Symbol" panose="05050102010706020507" pitchFamily="18" charset="2"/>
              <a:buChar char=""/>
            </a:pPr>
            <a:r>
              <a:rPr lang="en-GB" sz="1800" dirty="0">
                <a:effectLst/>
                <a:latin typeface="Lato" panose="020F0502020204030203" pitchFamily="34" charset="0"/>
                <a:ea typeface="Calibri" panose="020F0502020204030204" pitchFamily="34" charset="0"/>
                <a:cs typeface="Calibri" panose="020F0502020204030204" pitchFamily="34" charset="0"/>
              </a:rPr>
              <a:t>Equip our Staff with the knowledge and tools to help make positive decisions and take correct actions to mitigate their impact on these crises;</a:t>
            </a:r>
          </a:p>
          <a:p>
            <a:pPr marL="342900" lvl="0" indent="-342900" algn="just">
              <a:buClr>
                <a:srgbClr val="256EB6"/>
              </a:buClr>
              <a:buFont typeface="Symbol" panose="05050102010706020507" pitchFamily="18" charset="2"/>
              <a:buChar char=""/>
            </a:pPr>
            <a:r>
              <a:rPr lang="en-GB" sz="1800" dirty="0">
                <a:latin typeface="Lato" panose="020F0502020204030203" pitchFamily="34" charset="0"/>
                <a:ea typeface="Calibri" panose="020F0502020204030204" pitchFamily="34" charset="0"/>
                <a:cs typeface="Calibri" panose="020F0502020204030204" pitchFamily="34" charset="0"/>
              </a:rPr>
              <a:t>E</a:t>
            </a:r>
            <a:r>
              <a:rPr lang="en-GB" sz="1800" dirty="0">
                <a:effectLst/>
                <a:latin typeface="Lato" panose="020F0502020204030203" pitchFamily="34" charset="0"/>
                <a:ea typeface="Calibri" panose="020F0502020204030204" pitchFamily="34" charset="0"/>
                <a:cs typeface="Calibri" panose="020F0502020204030204" pitchFamily="34" charset="0"/>
              </a:rPr>
              <a:t>ncourage our Staff to use their positions in the community, to share the knowledge and understanding they will gain to promote sustainability throughout their communities;</a:t>
            </a:r>
          </a:p>
          <a:p>
            <a:pPr marL="342900" lvl="0" indent="-342900" algn="just">
              <a:buClr>
                <a:srgbClr val="256EB6"/>
              </a:buClr>
              <a:buFont typeface="Symbol" panose="05050102010706020507" pitchFamily="18" charset="2"/>
              <a:buChar char=""/>
            </a:pPr>
            <a:r>
              <a:rPr lang="en-GB" sz="1800" dirty="0">
                <a:latin typeface="Lato" panose="020F0502020204030203" pitchFamily="34" charset="0"/>
                <a:ea typeface="Calibri" panose="020F0502020204030204" pitchFamily="34" charset="0"/>
                <a:cs typeface="Calibri" panose="020F0502020204030204" pitchFamily="34" charset="0"/>
              </a:rPr>
              <a:t>L</a:t>
            </a:r>
            <a:r>
              <a:rPr lang="en-GB" sz="1800" dirty="0">
                <a:effectLst/>
                <a:latin typeface="Lato" panose="020F0502020204030203" pitchFamily="34" charset="0"/>
                <a:ea typeface="Calibri" panose="020F0502020204030204" pitchFamily="34" charset="0"/>
                <a:cs typeface="Calibri" panose="020F0502020204030204" pitchFamily="34" charset="0"/>
              </a:rPr>
              <a:t>ead to an overall reduction in CO­</a:t>
            </a:r>
            <a:r>
              <a:rPr lang="en-GB" sz="1800" baseline="-25000" dirty="0">
                <a:effectLst/>
                <a:latin typeface="Lato" panose="020F0502020204030203" pitchFamily="34" charset="0"/>
                <a:ea typeface="Calibri" panose="020F0502020204030204" pitchFamily="34" charset="0"/>
                <a:cs typeface="Calibri" panose="020F0502020204030204" pitchFamily="34" charset="0"/>
              </a:rPr>
              <a:t>2</a:t>
            </a:r>
            <a:r>
              <a:rPr lang="en-GB" sz="1800" dirty="0">
                <a:effectLst/>
                <a:latin typeface="Lato" panose="020F0502020204030203" pitchFamily="34" charset="0"/>
                <a:ea typeface="Calibri" panose="020F0502020204030204" pitchFamily="34" charset="0"/>
                <a:cs typeface="Calibri" panose="020F0502020204030204" pitchFamily="34" charset="0"/>
              </a:rPr>
              <a:t>e and air pollution emissions at the CCG</a:t>
            </a:r>
          </a:p>
          <a:p>
            <a:pPr marL="0" indent="0">
              <a:buNone/>
            </a:pPr>
            <a:br>
              <a:rPr lang="en-GB" sz="1800" dirty="0">
                <a:effectLst/>
                <a:latin typeface="Lato" panose="020F0502020204030203" pitchFamily="34" charset="0"/>
                <a:ea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10188748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74EB-185B-4C5F-917F-676F434A6F75}"/>
              </a:ext>
            </a:extLst>
          </p:cNvPr>
          <p:cNvSpPr>
            <a:spLocks noGrp="1"/>
          </p:cNvSpPr>
          <p:nvPr>
            <p:ph type="title"/>
          </p:nvPr>
        </p:nvSpPr>
        <p:spPr>
          <a:xfrm>
            <a:off x="378622" y="872836"/>
            <a:ext cx="8163800" cy="482431"/>
          </a:xfrm>
        </p:spPr>
        <p:txBody>
          <a:bodyPr/>
          <a:lstStyle/>
          <a:p>
            <a:r>
              <a:rPr lang="en-GB" dirty="0"/>
              <a:t>Wider CCG Role </a:t>
            </a:r>
          </a:p>
        </p:txBody>
      </p:sp>
      <p:sp>
        <p:nvSpPr>
          <p:cNvPr id="3" name="Content Placeholder 2">
            <a:extLst>
              <a:ext uri="{FF2B5EF4-FFF2-40B4-BE49-F238E27FC236}">
                <a16:creationId xmlns:a16="http://schemas.microsoft.com/office/drawing/2014/main" id="{F6FF5EB7-1EDC-43F2-8664-E5435159218F}"/>
              </a:ext>
            </a:extLst>
          </p:cNvPr>
          <p:cNvSpPr>
            <a:spLocks noGrp="1"/>
          </p:cNvSpPr>
          <p:nvPr>
            <p:ph idx="1"/>
          </p:nvPr>
        </p:nvSpPr>
        <p:spPr>
          <a:xfrm>
            <a:off x="378622" y="1558977"/>
            <a:ext cx="10714099" cy="4426187"/>
          </a:xfrm>
        </p:spPr>
        <p:txBody>
          <a:bodyPr/>
          <a:lstStyle/>
          <a:p>
            <a:pPr marL="160" indent="0">
              <a:lnSpc>
                <a:spcPct val="115000"/>
              </a:lnSpc>
              <a:spcBef>
                <a:spcPts val="600"/>
              </a:spcBef>
              <a:spcAft>
                <a:spcPts val="600"/>
              </a:spcAft>
              <a:buNone/>
            </a:pPr>
            <a:r>
              <a:rPr lang="en-GB" sz="2000" b="1" i="1" dirty="0">
                <a:solidFill>
                  <a:srgbClr val="000000"/>
                </a:solidFill>
                <a:effectLst/>
                <a:latin typeface="+mn-lt"/>
                <a:ea typeface="Times New Roman" panose="02020603050405020304" pitchFamily="18" charset="0"/>
                <a:cs typeface="Times New Roman" panose="02020603050405020304" pitchFamily="18" charset="0"/>
              </a:rPr>
              <a:t>Strategic Commissioner</a:t>
            </a:r>
          </a:p>
          <a:p>
            <a:pPr algn="just"/>
            <a:r>
              <a:rPr lang="en-GB" sz="2000" dirty="0">
                <a:effectLst/>
                <a:latin typeface="+mn-lt"/>
                <a:ea typeface="Calibri" panose="020F0502020204030204" pitchFamily="34" charset="0"/>
                <a:cs typeface="Calibri" panose="020F0502020204030204" pitchFamily="34" charset="0"/>
              </a:rPr>
              <a:t>The way in which the CCG designs and sets a range of long-term population outcomes and supporting KPIs will be pivotal in support delivery of key sustainability objectives e.g. reducing carbon emissions, reducing particulate pollution, increasing social value, supporting local economic development. These outcomes will need to be defined in such a way as to ensure that they align to other strategic objectives including </a:t>
            </a:r>
            <a:r>
              <a:rPr lang="en-GB" sz="2000" b="1" dirty="0">
                <a:effectLst/>
                <a:latin typeface="+mn-lt"/>
                <a:ea typeface="Calibri" panose="020F0502020204030204" pitchFamily="34" charset="0"/>
                <a:cs typeface="Calibri" panose="020F0502020204030204" pitchFamily="34" charset="0"/>
              </a:rPr>
              <a:t>reducing health inequalities and improving health outcomes.</a:t>
            </a:r>
          </a:p>
          <a:p>
            <a:pPr algn="just"/>
            <a:endParaRPr lang="en-GB" sz="2000" b="1" i="1" dirty="0">
              <a:solidFill>
                <a:srgbClr val="000000"/>
              </a:solidFill>
              <a:latin typeface="+mn-lt"/>
              <a:ea typeface="Times New Roman" panose="02020603050405020304" pitchFamily="18" charset="0"/>
              <a:cs typeface="Calibri" panose="020F0502020204030204" pitchFamily="34" charset="0"/>
            </a:endParaRPr>
          </a:p>
          <a:p>
            <a:pPr marL="0" indent="0" algn="just">
              <a:buNone/>
            </a:pPr>
            <a:r>
              <a:rPr lang="en-GB" sz="2000" b="1" i="1" dirty="0">
                <a:solidFill>
                  <a:srgbClr val="000000"/>
                </a:solidFill>
                <a:effectLst/>
                <a:latin typeface="+mn-lt"/>
                <a:ea typeface="Times New Roman" panose="02020603050405020304" pitchFamily="18" charset="0"/>
                <a:cs typeface="Times New Roman" panose="02020603050405020304" pitchFamily="18" charset="0"/>
              </a:rPr>
              <a:t>System Integration</a:t>
            </a:r>
          </a:p>
          <a:p>
            <a:pPr algn="just"/>
            <a:r>
              <a:rPr lang="en-GB" sz="2000" dirty="0">
                <a:effectLst/>
                <a:latin typeface="+mn-lt"/>
                <a:ea typeface="Calibri" panose="020F0502020204030204" pitchFamily="34" charset="0"/>
                <a:cs typeface="Calibri" panose="020F0502020204030204" pitchFamily="34" charset="0"/>
              </a:rPr>
              <a:t>The System Integration function will work closely with providers to support development and delivery of a range of initiatives that deliver the long-term population outcomes set by the CCG. The System Integration function will need to utilise a data-driven approach to facilitate the design and delivery of innovative responses that deliver the agreed population outcomes and measurable improvement in relation to </a:t>
            </a:r>
            <a:r>
              <a:rPr lang="en-GB" sz="2000" b="1" dirty="0">
                <a:effectLst/>
                <a:latin typeface="+mn-lt"/>
                <a:ea typeface="Calibri" panose="020F0502020204030204" pitchFamily="34" charset="0"/>
                <a:cs typeface="Calibri" panose="020F0502020204030204" pitchFamily="34" charset="0"/>
              </a:rPr>
              <a:t>health and wellbeing as well as sustainability and social value</a:t>
            </a:r>
            <a:r>
              <a:rPr lang="en-GB" sz="2000" dirty="0">
                <a:effectLst/>
                <a:latin typeface="+mn-lt"/>
                <a:ea typeface="Calibri" panose="020F0502020204030204" pitchFamily="34" charset="0"/>
                <a:cs typeface="Calibri" panose="020F0502020204030204" pitchFamily="34" charset="0"/>
              </a:rPr>
              <a:t>.  </a:t>
            </a:r>
          </a:p>
          <a:p>
            <a:endParaRPr lang="en-GB" sz="2000" dirty="0">
              <a:latin typeface="+mn-lt"/>
            </a:endParaRPr>
          </a:p>
        </p:txBody>
      </p:sp>
    </p:spTree>
    <p:extLst>
      <p:ext uri="{BB962C8B-B14F-4D97-AF65-F5344CB8AC3E}">
        <p14:creationId xmlns:p14="http://schemas.microsoft.com/office/powerpoint/2010/main" val="31693138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9804-18F5-49A7-847F-BF656BCE4711}"/>
              </a:ext>
            </a:extLst>
          </p:cNvPr>
          <p:cNvSpPr>
            <a:spLocks noGrp="1"/>
          </p:cNvSpPr>
          <p:nvPr>
            <p:ph type="title"/>
          </p:nvPr>
        </p:nvSpPr>
        <p:spPr/>
        <p:txBody>
          <a:bodyPr/>
          <a:lstStyle/>
          <a:p>
            <a:r>
              <a:rPr lang="en-GB" dirty="0"/>
              <a:t>Supporting Primary Care </a:t>
            </a:r>
          </a:p>
        </p:txBody>
      </p:sp>
      <p:sp>
        <p:nvSpPr>
          <p:cNvPr id="3" name="Content Placeholder 2">
            <a:extLst>
              <a:ext uri="{FF2B5EF4-FFF2-40B4-BE49-F238E27FC236}">
                <a16:creationId xmlns:a16="http://schemas.microsoft.com/office/drawing/2014/main" id="{1098F312-2CDB-4834-B835-B23E2685C5C1}"/>
              </a:ext>
            </a:extLst>
          </p:cNvPr>
          <p:cNvSpPr>
            <a:spLocks noGrp="1"/>
          </p:cNvSpPr>
          <p:nvPr>
            <p:ph idx="1"/>
          </p:nvPr>
        </p:nvSpPr>
        <p:spPr/>
        <p:txBody>
          <a:bodyPr/>
          <a:lstStyle/>
          <a:p>
            <a:endParaRPr lang="en-GB" dirty="0"/>
          </a:p>
          <a:p>
            <a:r>
              <a:rPr lang="en-GB" dirty="0"/>
              <a:t>How do we use our role to support primary care to be part of the 'Greener NHS'</a:t>
            </a:r>
          </a:p>
          <a:p>
            <a:pPr marL="0" indent="0">
              <a:buNone/>
            </a:pPr>
            <a:endParaRPr lang="en-GB" dirty="0"/>
          </a:p>
          <a:p>
            <a:r>
              <a:rPr lang="en-GB" dirty="0"/>
              <a:t>Estates planning and development</a:t>
            </a:r>
          </a:p>
          <a:p>
            <a:r>
              <a:rPr lang="en-GB" dirty="0"/>
              <a:t>Future outcomes / schemes</a:t>
            </a:r>
          </a:p>
          <a:p>
            <a:pPr marL="0" indent="0">
              <a:buNone/>
            </a:pPr>
            <a:endParaRPr lang="en-GB" dirty="0"/>
          </a:p>
        </p:txBody>
      </p:sp>
    </p:spTree>
    <p:extLst>
      <p:ext uri="{BB962C8B-B14F-4D97-AF65-F5344CB8AC3E}">
        <p14:creationId xmlns:p14="http://schemas.microsoft.com/office/powerpoint/2010/main" val="263379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C45B-A3B0-43F8-89D7-2C23A57912A7}"/>
              </a:ext>
            </a:extLst>
          </p:cNvPr>
          <p:cNvSpPr>
            <a:spLocks noGrp="1"/>
          </p:cNvSpPr>
          <p:nvPr>
            <p:ph type="title"/>
          </p:nvPr>
        </p:nvSpPr>
        <p:spPr>
          <a:xfrm>
            <a:off x="378622" y="872836"/>
            <a:ext cx="8163800" cy="482431"/>
          </a:xfrm>
        </p:spPr>
        <p:txBody>
          <a:bodyPr/>
          <a:lstStyle/>
          <a:p>
            <a:r>
              <a:rPr lang="en-GB" dirty="0"/>
              <a:t>Health and Climate Change</a:t>
            </a:r>
          </a:p>
        </p:txBody>
      </p:sp>
      <p:sp>
        <p:nvSpPr>
          <p:cNvPr id="3" name="Content Placeholder 2">
            <a:extLst>
              <a:ext uri="{FF2B5EF4-FFF2-40B4-BE49-F238E27FC236}">
                <a16:creationId xmlns:a16="http://schemas.microsoft.com/office/drawing/2014/main" id="{B09437B9-C573-457C-882A-FD81636AFF9A}"/>
              </a:ext>
            </a:extLst>
          </p:cNvPr>
          <p:cNvSpPr>
            <a:spLocks noGrp="1"/>
          </p:cNvSpPr>
          <p:nvPr>
            <p:ph idx="1"/>
          </p:nvPr>
        </p:nvSpPr>
        <p:spPr>
          <a:xfrm>
            <a:off x="378622" y="1708879"/>
            <a:ext cx="9583527" cy="4276285"/>
          </a:xfrm>
        </p:spPr>
        <p:txBody>
          <a:bodyPr/>
          <a:lstStyle/>
          <a:p>
            <a:r>
              <a:rPr lang="en-GB" b="0" i="0" dirty="0">
                <a:solidFill>
                  <a:srgbClr val="202A30"/>
                </a:solidFill>
                <a:effectLst/>
                <a:latin typeface="-apple-system"/>
              </a:rPr>
              <a:t>The health and care system in England is responsible for an estimated 4-5% of the country’s carbon footprint.</a:t>
            </a:r>
          </a:p>
          <a:p>
            <a:pPr marL="0" indent="0">
              <a:buNone/>
            </a:pPr>
            <a:endParaRPr lang="en-GB" b="0" i="0" dirty="0">
              <a:solidFill>
                <a:srgbClr val="202A30"/>
              </a:solidFill>
              <a:effectLst/>
              <a:latin typeface="-apple-system"/>
            </a:endParaRPr>
          </a:p>
          <a:p>
            <a:r>
              <a:rPr lang="en-GB" b="0" i="0" dirty="0">
                <a:solidFill>
                  <a:srgbClr val="202A30"/>
                </a:solidFill>
                <a:effectLst/>
                <a:latin typeface="-apple-system"/>
              </a:rPr>
              <a:t>Air pollution is linked to killer conditions like heart disease, stroke and lung cancer, contributing to around 36,000 deaths annually.</a:t>
            </a:r>
          </a:p>
          <a:p>
            <a:endParaRPr lang="en-GB" dirty="0">
              <a:solidFill>
                <a:srgbClr val="202A30"/>
              </a:solidFill>
              <a:latin typeface="-apple-system"/>
            </a:endParaRPr>
          </a:p>
          <a:p>
            <a:r>
              <a:rPr lang="en-GB" dirty="0">
                <a:solidFill>
                  <a:srgbClr val="202A30"/>
                </a:solidFill>
                <a:latin typeface="-apple-system"/>
              </a:rPr>
              <a:t>"T</a:t>
            </a:r>
            <a:r>
              <a:rPr lang="en-GB" b="0" i="0" dirty="0">
                <a:solidFill>
                  <a:srgbClr val="202A30"/>
                </a:solidFill>
                <a:effectLst/>
                <a:latin typeface="-apple-system"/>
              </a:rPr>
              <a:t>hird of new asthma cases might be avoided by cutting emissions" </a:t>
            </a:r>
          </a:p>
          <a:p>
            <a:r>
              <a:rPr lang="en-GB" dirty="0">
                <a:solidFill>
                  <a:srgbClr val="202A30"/>
                </a:solidFill>
                <a:latin typeface="-apple-system"/>
              </a:rPr>
              <a:t>"</a:t>
            </a:r>
            <a:r>
              <a:rPr lang="en-GB" b="0" i="0" dirty="0">
                <a:solidFill>
                  <a:srgbClr val="202A30"/>
                </a:solidFill>
                <a:effectLst/>
                <a:latin typeface="-apple-system"/>
              </a:rPr>
              <a:t>Lyme Disease and encephalitis are among conditions expected to become more common as temperatures rise"</a:t>
            </a:r>
            <a:endParaRPr lang="en-GB" dirty="0"/>
          </a:p>
        </p:txBody>
      </p:sp>
    </p:spTree>
    <p:extLst>
      <p:ext uri="{BB962C8B-B14F-4D97-AF65-F5344CB8AC3E}">
        <p14:creationId xmlns:p14="http://schemas.microsoft.com/office/powerpoint/2010/main" val="423671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8628-84DE-4A1E-8C59-91BD96818F37}"/>
              </a:ext>
            </a:extLst>
          </p:cNvPr>
          <p:cNvSpPr>
            <a:spLocks noGrp="1"/>
          </p:cNvSpPr>
          <p:nvPr>
            <p:ph type="title"/>
          </p:nvPr>
        </p:nvSpPr>
        <p:spPr>
          <a:xfrm>
            <a:off x="378622" y="390404"/>
            <a:ext cx="8163800" cy="482431"/>
          </a:xfrm>
        </p:spPr>
        <p:txBody>
          <a:bodyPr/>
          <a:lstStyle/>
          <a:p>
            <a:r>
              <a:rPr lang="en-GB" dirty="0"/>
              <a:t>Strategic Context</a:t>
            </a:r>
          </a:p>
        </p:txBody>
      </p:sp>
      <p:sp>
        <p:nvSpPr>
          <p:cNvPr id="3" name="Content Placeholder 2">
            <a:extLst>
              <a:ext uri="{FF2B5EF4-FFF2-40B4-BE49-F238E27FC236}">
                <a16:creationId xmlns:a16="http://schemas.microsoft.com/office/drawing/2014/main" id="{8428290E-5318-437E-8D60-F3C441C47977}"/>
              </a:ext>
            </a:extLst>
          </p:cNvPr>
          <p:cNvSpPr>
            <a:spLocks noGrp="1"/>
          </p:cNvSpPr>
          <p:nvPr>
            <p:ph idx="1"/>
          </p:nvPr>
        </p:nvSpPr>
        <p:spPr>
          <a:xfrm>
            <a:off x="378622" y="1349115"/>
            <a:ext cx="10684119" cy="4636050"/>
          </a:xfrm>
        </p:spPr>
        <p:txBody>
          <a:bodyPr/>
          <a:lstStyle/>
          <a:p>
            <a:pPr algn="just"/>
            <a:r>
              <a:rPr lang="en-GB" sz="2200" dirty="0">
                <a:effectLst/>
                <a:latin typeface="+mn-lt"/>
                <a:ea typeface="Calibri" panose="020F0502020204030204" pitchFamily="34" charset="0"/>
                <a:cs typeface="Calibri" panose="020F0502020204030204" pitchFamily="34" charset="0"/>
              </a:rPr>
              <a:t>The Climate Change Act 2008 established a legislative requirement for the UK to be carbon neutral by 2050. </a:t>
            </a:r>
          </a:p>
          <a:p>
            <a:pPr algn="just"/>
            <a:endParaRPr lang="en-GB" sz="2200" dirty="0">
              <a:latin typeface="+mn-lt"/>
              <a:cs typeface="Calibri" panose="020F0502020204030204" pitchFamily="34" charset="0"/>
            </a:endParaRPr>
          </a:p>
          <a:p>
            <a:pPr algn="just"/>
            <a:r>
              <a:rPr lang="en-GB" sz="2200" dirty="0">
                <a:effectLst/>
                <a:latin typeface="+mn-lt"/>
                <a:ea typeface="Calibri" panose="020F0502020204030204" pitchFamily="34" charset="0"/>
                <a:cs typeface="Calibri" panose="020F0502020204030204" pitchFamily="34" charset="0"/>
              </a:rPr>
              <a:t>The NHS and its organisations are collectively required to deliver the following key priorities:</a:t>
            </a:r>
          </a:p>
          <a:p>
            <a:pPr lvl="1" algn="just"/>
            <a:r>
              <a:rPr lang="en-GB" sz="2200" dirty="0">
                <a:effectLst/>
                <a:latin typeface="+mn-lt"/>
                <a:ea typeface="Calibri" panose="020F0502020204030204" pitchFamily="34" charset="0"/>
                <a:cs typeface="Calibri" panose="020F0502020204030204" pitchFamily="34" charset="0"/>
              </a:rPr>
              <a:t>by 2025, reduce its carbon footprint by 51% against 2007 levels;</a:t>
            </a:r>
          </a:p>
          <a:p>
            <a:pPr lvl="1" algn="just">
              <a:buClr>
                <a:srgbClr val="256EB6"/>
              </a:buClr>
            </a:pPr>
            <a:r>
              <a:rPr lang="en-GB" sz="2200" dirty="0">
                <a:effectLst/>
                <a:latin typeface="+mn-lt"/>
                <a:ea typeface="Calibri" panose="020F0502020204030204" pitchFamily="34" charset="0"/>
                <a:cs typeface="Calibri" panose="020F0502020204030204" pitchFamily="34" charset="0"/>
              </a:rPr>
              <a:t>deliver a 4% reduction (in carbon emissions) by shifting to lower carbon inhalers;</a:t>
            </a:r>
          </a:p>
          <a:p>
            <a:pPr lvl="1" algn="just">
              <a:buClr>
                <a:srgbClr val="256EB6"/>
              </a:buClr>
            </a:pPr>
            <a:r>
              <a:rPr lang="en-GB" sz="2200" dirty="0">
                <a:effectLst/>
                <a:latin typeface="+mn-lt"/>
                <a:ea typeface="Calibri" panose="020F0502020204030204" pitchFamily="34" charset="0"/>
                <a:cs typeface="Calibri" panose="020F0502020204030204" pitchFamily="34" charset="0"/>
              </a:rPr>
              <a:t>deliver a 2% reduction (in carbon emissions) by transforming anaesthetic practices; </a:t>
            </a:r>
          </a:p>
          <a:p>
            <a:pPr lvl="1" algn="just">
              <a:buClr>
                <a:srgbClr val="256EB6"/>
              </a:buClr>
            </a:pPr>
            <a:r>
              <a:rPr lang="en-GB" sz="2200" dirty="0">
                <a:effectLst/>
                <a:latin typeface="+mn-lt"/>
                <a:ea typeface="Calibri" panose="020F0502020204030204" pitchFamily="34" charset="0"/>
                <a:cs typeface="Calibri" panose="020F0502020204030204" pitchFamily="34" charset="0"/>
              </a:rPr>
              <a:t>purchase 100% renewable electricity by April 2021;</a:t>
            </a:r>
          </a:p>
          <a:p>
            <a:pPr lvl="1" algn="just">
              <a:buClr>
                <a:srgbClr val="256EB6"/>
              </a:buClr>
            </a:pPr>
            <a:r>
              <a:rPr lang="en-GB" sz="2200" dirty="0">
                <a:effectLst/>
                <a:latin typeface="+mn-lt"/>
                <a:ea typeface="Calibri" panose="020F0502020204030204" pitchFamily="34" charset="0"/>
                <a:cs typeface="Calibri" panose="020F0502020204030204" pitchFamily="34" charset="0"/>
              </a:rPr>
              <a:t>by 2023/24, cut business mileage and fleet air pollutant emissions by 20%; and;</a:t>
            </a:r>
          </a:p>
          <a:p>
            <a:pPr lvl="1" algn="just">
              <a:buClr>
                <a:srgbClr val="256EB6"/>
              </a:buClr>
            </a:pPr>
            <a:r>
              <a:rPr lang="en-GB" sz="2200" dirty="0">
                <a:effectLst/>
                <a:latin typeface="+mn-lt"/>
                <a:ea typeface="Calibri" panose="020F0502020204030204" pitchFamily="34" charset="0"/>
                <a:cs typeface="Calibri" panose="020F0502020204030204" pitchFamily="34" charset="0"/>
              </a:rPr>
              <a:t>adopt the single use plastics pledge.</a:t>
            </a:r>
          </a:p>
          <a:p>
            <a:pPr algn="just"/>
            <a:endParaRPr lang="en-GB" sz="2200" dirty="0">
              <a:effectLst/>
              <a:latin typeface="+mn-lt"/>
              <a:ea typeface="Calibri" panose="020F0502020204030204" pitchFamily="34" charset="0"/>
              <a:cs typeface="Calibri" panose="020F0502020204030204" pitchFamily="34" charset="0"/>
            </a:endParaRPr>
          </a:p>
          <a:p>
            <a:pPr algn="just"/>
            <a:r>
              <a:rPr lang="en-GB" sz="2200" dirty="0">
                <a:effectLst/>
                <a:latin typeface="+mn-lt"/>
                <a:ea typeface="Calibri" panose="020F0502020204030204" pitchFamily="34" charset="0"/>
                <a:cs typeface="Calibri" panose="020F0502020204030204" pitchFamily="34" charset="0"/>
              </a:rPr>
              <a:t>On 27 March 2019, Leeds City Council passed a motion to declare a Climate Emergency. </a:t>
            </a:r>
            <a:r>
              <a:rPr lang="en-GB" sz="2200" dirty="0">
                <a:latin typeface="+mn-lt"/>
                <a:ea typeface="Calibri" panose="020F0502020204030204" pitchFamily="34" charset="0"/>
                <a:cs typeface="Calibri" panose="020F0502020204030204" pitchFamily="34" charset="0"/>
              </a:rPr>
              <a:t>The resolution included working to make Leeds carbon neutral by 2030. </a:t>
            </a:r>
          </a:p>
          <a:p>
            <a:pPr algn="just"/>
            <a:endParaRPr lang="en-GB" dirty="0"/>
          </a:p>
          <a:p>
            <a:pPr algn="just"/>
            <a:endParaRPr lang="en-GB" dirty="0"/>
          </a:p>
        </p:txBody>
      </p:sp>
    </p:spTree>
    <p:extLst>
      <p:ext uri="{BB962C8B-B14F-4D97-AF65-F5344CB8AC3E}">
        <p14:creationId xmlns:p14="http://schemas.microsoft.com/office/powerpoint/2010/main" val="23149888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9292-5F8F-471F-949D-FB646FD4CF8C}"/>
              </a:ext>
            </a:extLst>
          </p:cNvPr>
          <p:cNvSpPr>
            <a:spLocks noGrp="1"/>
          </p:cNvSpPr>
          <p:nvPr>
            <p:ph type="title"/>
          </p:nvPr>
        </p:nvSpPr>
        <p:spPr>
          <a:xfrm>
            <a:off x="378622" y="441067"/>
            <a:ext cx="8163800" cy="482431"/>
          </a:xfrm>
        </p:spPr>
        <p:txBody>
          <a:bodyPr/>
          <a:lstStyle/>
          <a:p>
            <a:r>
              <a:rPr lang="en-GB" dirty="0"/>
              <a:t>CCG Requirement  </a:t>
            </a:r>
          </a:p>
        </p:txBody>
      </p:sp>
      <p:sp>
        <p:nvSpPr>
          <p:cNvPr id="3" name="Content Placeholder 2">
            <a:extLst>
              <a:ext uri="{FF2B5EF4-FFF2-40B4-BE49-F238E27FC236}">
                <a16:creationId xmlns:a16="http://schemas.microsoft.com/office/drawing/2014/main" id="{22567C64-0097-4DB3-A885-265529C4711A}"/>
              </a:ext>
            </a:extLst>
          </p:cNvPr>
          <p:cNvSpPr>
            <a:spLocks noGrp="1"/>
          </p:cNvSpPr>
          <p:nvPr>
            <p:ph idx="1"/>
          </p:nvPr>
        </p:nvSpPr>
        <p:spPr>
          <a:xfrm>
            <a:off x="378622" y="1322363"/>
            <a:ext cx="9583527" cy="4853354"/>
          </a:xfrm>
        </p:spPr>
        <p:txBody>
          <a:bodyPr>
            <a:noAutofit/>
          </a:bodyPr>
          <a:lstStyle/>
          <a:p>
            <a:pPr>
              <a:lnSpc>
                <a:spcPct val="100000"/>
              </a:lnSpc>
              <a:spcBef>
                <a:spcPts val="0"/>
              </a:spcBef>
            </a:pPr>
            <a:r>
              <a:rPr lang="en-GB" sz="2000" dirty="0">
                <a:effectLst/>
                <a:latin typeface="Calibri" panose="020F0502020204030204" pitchFamily="34" charset="0"/>
                <a:ea typeface="Calibri" panose="020F0502020204030204" pitchFamily="34" charset="0"/>
                <a:cs typeface="Calibri" panose="020F0502020204030204" pitchFamily="34" charset="0"/>
              </a:rPr>
              <a:t>The Green Plan 2020-2023</a:t>
            </a:r>
          </a:p>
          <a:p>
            <a:pPr>
              <a:lnSpc>
                <a:spcPct val="100000"/>
              </a:lnSpc>
              <a:spcBef>
                <a:spcPts val="0"/>
              </a:spcBef>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r>
              <a:rPr lang="en-GB" sz="2000" dirty="0">
                <a:effectLst/>
                <a:latin typeface="Calibri" panose="020F0502020204030204" pitchFamily="34" charset="0"/>
                <a:ea typeface="Calibri" panose="020F0502020204030204" pitchFamily="34" charset="0"/>
                <a:cs typeface="Calibri" panose="020F0502020204030204" pitchFamily="34" charset="0"/>
              </a:rPr>
              <a:t>Confirms the commitment to ensure our own actions and our work with our partner organisations across Leeds and West Yorkshire, lead to the development of a </a:t>
            </a:r>
            <a:r>
              <a:rPr lang="en-GB" sz="2000" b="1" dirty="0">
                <a:effectLst/>
                <a:latin typeface="Calibri" panose="020F0502020204030204" pitchFamily="34" charset="0"/>
                <a:ea typeface="Calibri" panose="020F0502020204030204" pitchFamily="34" charset="0"/>
                <a:cs typeface="Calibri" panose="020F0502020204030204" pitchFamily="34" charset="0"/>
              </a:rPr>
              <a:t>sustainable health and care service</a:t>
            </a:r>
            <a:r>
              <a:rPr lang="en-GB" sz="2000" dirty="0">
                <a:effectLst/>
                <a:latin typeface="Calibri" panose="020F0502020204030204" pitchFamily="34" charset="0"/>
                <a:ea typeface="Calibri" panose="020F0502020204030204" pitchFamily="34" charset="0"/>
                <a:cs typeface="Calibri" panose="020F0502020204030204" pitchFamily="34" charset="0"/>
              </a:rPr>
              <a:t>. </a:t>
            </a:r>
          </a:p>
          <a:p>
            <a:pPr lvl="1">
              <a:lnSpc>
                <a:spcPct val="100000"/>
              </a:lnSpc>
              <a:spcBef>
                <a:spcPts val="0"/>
              </a:spcBef>
            </a:pPr>
            <a:r>
              <a:rPr lang="en-GB" dirty="0">
                <a:effectLst/>
                <a:latin typeface="Calibri" panose="020F0502020204030204" pitchFamily="34" charset="0"/>
                <a:ea typeface="Calibri" panose="020F0502020204030204" pitchFamily="34" charset="0"/>
                <a:cs typeface="Calibri" panose="020F0502020204030204" pitchFamily="34" charset="0"/>
              </a:rPr>
              <a:t>delivers a positive impact on our environment whilst also boosting the social and economic value provided to our populations</a:t>
            </a:r>
          </a:p>
          <a:p>
            <a:pPr>
              <a:lnSpc>
                <a:spcPct val="100000"/>
              </a:lnSpc>
              <a:spcBef>
                <a:spcPts val="0"/>
              </a:spcBef>
            </a:pPr>
            <a:endParaRPr lang="en-GB" sz="2000" dirty="0">
              <a:latin typeface="Calibri" panose="020F0502020204030204" pitchFamily="34" charset="0"/>
              <a:cs typeface="Calibri" panose="020F0502020204030204" pitchFamily="34" charset="0"/>
            </a:endParaRPr>
          </a:p>
          <a:p>
            <a:pPr>
              <a:lnSpc>
                <a:spcPct val="100000"/>
              </a:lnSpc>
              <a:spcBef>
                <a:spcPts val="0"/>
              </a:spcBef>
            </a:pPr>
            <a:r>
              <a:rPr lang="en-GB" sz="2000" dirty="0">
                <a:effectLst/>
                <a:latin typeface="Calibri" panose="020F0502020204030204" pitchFamily="34" charset="0"/>
                <a:ea typeface="Calibri" panose="020F0502020204030204" pitchFamily="34" charset="0"/>
                <a:cs typeface="Calibri" panose="020F0502020204030204" pitchFamily="34" charset="0"/>
              </a:rPr>
              <a:t>Predecessor organisations have taken significant action to reduce the environmental impacts. </a:t>
            </a:r>
          </a:p>
          <a:p>
            <a:pPr lvl="1">
              <a:lnSpc>
                <a:spcPct val="100000"/>
              </a:lnSpc>
              <a:spcBef>
                <a:spcPts val="0"/>
              </a:spcBef>
            </a:pPr>
            <a:r>
              <a:rPr lang="en-GB" b="1" dirty="0">
                <a:effectLst/>
                <a:latin typeface="Calibri" panose="020F0502020204030204" pitchFamily="34" charset="0"/>
                <a:ea typeface="Calibri" panose="020F0502020204030204" pitchFamily="34" charset="0"/>
                <a:cs typeface="Calibri" panose="020F0502020204030204" pitchFamily="34" charset="0"/>
              </a:rPr>
              <a:t>We need to do much more to reduce our overall environmental impact</a:t>
            </a:r>
            <a:r>
              <a:rPr lang="en-GB" dirty="0">
                <a:effectLst/>
                <a:latin typeface="Calibri" panose="020F0502020204030204" pitchFamily="34" charset="0"/>
                <a:ea typeface="Calibri" panose="020F0502020204030204" pitchFamily="34" charset="0"/>
                <a:cs typeface="Calibri" panose="020F0502020204030204" pitchFamily="34" charset="0"/>
              </a:rPr>
              <a:t>.</a:t>
            </a:r>
          </a:p>
          <a:p>
            <a:pPr>
              <a:lnSpc>
                <a:spcPct val="100000"/>
              </a:lnSpc>
              <a:spcBef>
                <a:spcPts val="0"/>
              </a:spcBef>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r>
              <a:rPr lang="en-GB" sz="2000" dirty="0">
                <a:effectLst/>
                <a:latin typeface="Calibri" panose="020F0502020204030204" pitchFamily="34" charset="0"/>
                <a:ea typeface="Calibri" panose="020F0502020204030204" pitchFamily="34" charset="0"/>
                <a:cs typeface="Calibri" panose="020F0502020204030204" pitchFamily="34" charset="0"/>
              </a:rPr>
              <a:t>Our key areas of focus:</a:t>
            </a:r>
          </a:p>
          <a:p>
            <a:pPr lvl="1">
              <a:lnSpc>
                <a:spcPct val="100000"/>
              </a:lnSpc>
              <a:spcBef>
                <a:spcPts val="0"/>
              </a:spcBef>
            </a:pPr>
            <a:r>
              <a:rPr lang="en-GB" dirty="0">
                <a:effectLst/>
                <a:latin typeface="Calibri" panose="020F0502020204030204" pitchFamily="34" charset="0"/>
                <a:ea typeface="Calibri" panose="020F0502020204030204" pitchFamily="34" charset="0"/>
                <a:cs typeface="Calibri" panose="020F0502020204030204" pitchFamily="34" charset="0"/>
              </a:rPr>
              <a:t>reduce our carbon dioxide equivalent (CO­</a:t>
            </a:r>
            <a:r>
              <a:rPr lang="en-GB" baseline="-25000" dirty="0">
                <a:effectLst/>
                <a:latin typeface="Calibri" panose="020F0502020204030204" pitchFamily="34" charset="0"/>
                <a:ea typeface="Calibri" panose="020F0502020204030204" pitchFamily="34" charset="0"/>
                <a:cs typeface="Calibri" panose="020F0502020204030204" pitchFamily="34" charset="0"/>
              </a:rPr>
              <a:t>2</a:t>
            </a:r>
            <a:r>
              <a:rPr lang="en-GB" dirty="0">
                <a:effectLst/>
                <a:latin typeface="Calibri" panose="020F0502020204030204" pitchFamily="34" charset="0"/>
                <a:ea typeface="Calibri" panose="020F0502020204030204" pitchFamily="34" charset="0"/>
                <a:cs typeface="Calibri" panose="020F0502020204030204" pitchFamily="34" charset="0"/>
              </a:rPr>
              <a:t>e) emissions, </a:t>
            </a:r>
          </a:p>
          <a:p>
            <a:pPr lvl="1">
              <a:lnSpc>
                <a:spcPct val="100000"/>
              </a:lnSpc>
              <a:spcBef>
                <a:spcPts val="0"/>
              </a:spcBef>
            </a:pPr>
            <a:r>
              <a:rPr lang="en-GB" dirty="0">
                <a:effectLst/>
                <a:latin typeface="Calibri" panose="020F0502020204030204" pitchFamily="34" charset="0"/>
                <a:ea typeface="Calibri" panose="020F0502020204030204" pitchFamily="34" charset="0"/>
                <a:cs typeface="Calibri" panose="020F0502020204030204" pitchFamily="34" charset="0"/>
              </a:rPr>
              <a:t>reduce our air pollution emissions, </a:t>
            </a:r>
          </a:p>
          <a:p>
            <a:pPr lvl="1">
              <a:lnSpc>
                <a:spcPct val="100000"/>
              </a:lnSpc>
              <a:spcBef>
                <a:spcPts val="0"/>
              </a:spcBef>
            </a:pPr>
            <a:r>
              <a:rPr lang="en-GB" dirty="0">
                <a:effectLst/>
                <a:latin typeface="Calibri" panose="020F0502020204030204" pitchFamily="34" charset="0"/>
                <a:ea typeface="Calibri" panose="020F0502020204030204" pitchFamily="34" charset="0"/>
                <a:cs typeface="Calibri" panose="020F0502020204030204" pitchFamily="34" charset="0"/>
              </a:rPr>
              <a:t>reduce our generation of plastic waste</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65961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DFF2A-C1C4-4824-B689-7D8EE38081B5}"/>
              </a:ext>
            </a:extLst>
          </p:cNvPr>
          <p:cNvSpPr>
            <a:spLocks noGrp="1"/>
          </p:cNvSpPr>
          <p:nvPr>
            <p:ph type="title"/>
          </p:nvPr>
        </p:nvSpPr>
        <p:spPr/>
        <p:txBody>
          <a:bodyPr/>
          <a:lstStyle/>
          <a:p>
            <a:r>
              <a:rPr lang="en-GB" dirty="0"/>
              <a:t>Our Green Plan</a:t>
            </a:r>
          </a:p>
        </p:txBody>
      </p:sp>
      <p:sp>
        <p:nvSpPr>
          <p:cNvPr id="3" name="Content Placeholder 2">
            <a:extLst>
              <a:ext uri="{FF2B5EF4-FFF2-40B4-BE49-F238E27FC236}">
                <a16:creationId xmlns:a16="http://schemas.microsoft.com/office/drawing/2014/main" id="{D7075B2F-DC82-49EF-ACCA-D3982412D0ED}"/>
              </a:ext>
            </a:extLst>
          </p:cNvPr>
          <p:cNvSpPr>
            <a:spLocks noGrp="1"/>
          </p:cNvSpPr>
          <p:nvPr>
            <p:ph idx="1"/>
          </p:nvPr>
        </p:nvSpPr>
        <p:spPr/>
        <p:txBody>
          <a:bodyPr/>
          <a:lstStyle/>
          <a:p>
            <a:pPr algn="just"/>
            <a:r>
              <a:rPr lang="en-GB" sz="2000" dirty="0">
                <a:effectLst/>
                <a:latin typeface="+mn-lt"/>
                <a:ea typeface="Calibri" panose="020F0502020204030204" pitchFamily="34" charset="0"/>
                <a:cs typeface="Calibri" panose="020F0502020204030204" pitchFamily="34" charset="0"/>
              </a:rPr>
              <a:t>Outlines 5 key areas where we will take action to improve sustainability. </a:t>
            </a:r>
          </a:p>
          <a:p>
            <a:pPr marL="0" indent="0" algn="just">
              <a:buNone/>
            </a:pPr>
            <a:endParaRPr lang="en-GB" sz="2000" dirty="0">
              <a:effectLst/>
              <a:latin typeface="+mn-lt"/>
              <a:ea typeface="Calibri" panose="020F0502020204030204" pitchFamily="34" charset="0"/>
              <a:cs typeface="Calibri" panose="020F0502020204030204" pitchFamily="34" charset="0"/>
            </a:endParaRPr>
          </a:p>
          <a:p>
            <a:pPr marL="800019" lvl="1" indent="-342900" algn="just">
              <a:buFont typeface="+mj-lt"/>
              <a:buAutoNum type="arabicParenR"/>
            </a:pPr>
            <a:r>
              <a:rPr lang="en-GB" dirty="0">
                <a:effectLst/>
                <a:latin typeface="+mn-lt"/>
                <a:ea typeface="Calibri" panose="020F0502020204030204" pitchFamily="34" charset="0"/>
                <a:cs typeface="Calibri" panose="020F0502020204030204" pitchFamily="34" charset="0"/>
              </a:rPr>
              <a:t>Our Working Environment </a:t>
            </a:r>
          </a:p>
          <a:p>
            <a:pPr marL="800019" lvl="1" indent="-342900" algn="just">
              <a:buFont typeface="+mj-lt"/>
              <a:buAutoNum type="arabicParenR"/>
            </a:pPr>
            <a:r>
              <a:rPr lang="en-GB" dirty="0">
                <a:effectLst/>
                <a:latin typeface="+mn-lt"/>
                <a:ea typeface="Calibri" panose="020F0502020204030204" pitchFamily="34" charset="0"/>
                <a:cs typeface="Calibri" panose="020F0502020204030204" pitchFamily="34" charset="0"/>
              </a:rPr>
              <a:t>Staff Travel and Transport </a:t>
            </a:r>
          </a:p>
          <a:p>
            <a:pPr marL="800019" lvl="1" indent="-342900" algn="just">
              <a:buFont typeface="+mj-lt"/>
              <a:buAutoNum type="arabicParenR"/>
            </a:pPr>
            <a:r>
              <a:rPr lang="en-GB" dirty="0">
                <a:effectLst/>
                <a:latin typeface="+mn-lt"/>
                <a:ea typeface="Calibri" panose="020F0502020204030204" pitchFamily="34" charset="0"/>
                <a:cs typeface="Calibri" panose="020F0502020204030204" pitchFamily="34" charset="0"/>
              </a:rPr>
              <a:t>Staff Carbon Literacy </a:t>
            </a:r>
          </a:p>
          <a:p>
            <a:pPr marL="800019" lvl="1" indent="-342900" algn="just">
              <a:buFont typeface="+mj-lt"/>
              <a:buAutoNum type="arabicParenR"/>
            </a:pPr>
            <a:r>
              <a:rPr lang="en-GB" dirty="0">
                <a:effectLst/>
                <a:latin typeface="+mn-lt"/>
                <a:ea typeface="Calibri" panose="020F0502020204030204" pitchFamily="34" charset="0"/>
                <a:cs typeface="Calibri" panose="020F0502020204030204" pitchFamily="34" charset="0"/>
              </a:rPr>
              <a:t>Commissioning for Change</a:t>
            </a:r>
          </a:p>
          <a:p>
            <a:pPr marL="800019" lvl="1" indent="-342900" algn="just">
              <a:buFont typeface="+mj-lt"/>
              <a:buAutoNum type="arabicParenR"/>
            </a:pPr>
            <a:r>
              <a:rPr lang="en-GB" dirty="0">
                <a:effectLst/>
                <a:latin typeface="+mn-lt"/>
                <a:ea typeface="Calibri" panose="020F0502020204030204" pitchFamily="34" charset="0"/>
                <a:cs typeface="Calibri" panose="020F0502020204030204" pitchFamily="34" charset="0"/>
              </a:rPr>
              <a:t>Partnership Working </a:t>
            </a:r>
          </a:p>
          <a:p>
            <a:endParaRPr lang="en-GB" dirty="0"/>
          </a:p>
        </p:txBody>
      </p:sp>
    </p:spTree>
    <p:extLst>
      <p:ext uri="{BB962C8B-B14F-4D97-AF65-F5344CB8AC3E}">
        <p14:creationId xmlns:p14="http://schemas.microsoft.com/office/powerpoint/2010/main" val="36834968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37FC-4395-4DB9-9A72-609A5F1EEC11}"/>
              </a:ext>
            </a:extLst>
          </p:cNvPr>
          <p:cNvSpPr>
            <a:spLocks noGrp="1"/>
          </p:cNvSpPr>
          <p:nvPr>
            <p:ph type="title"/>
          </p:nvPr>
        </p:nvSpPr>
        <p:spPr>
          <a:xfrm>
            <a:off x="528522" y="631620"/>
            <a:ext cx="8163800" cy="482431"/>
          </a:xfrm>
        </p:spPr>
        <p:txBody>
          <a:bodyPr/>
          <a:lstStyle/>
          <a:p>
            <a:r>
              <a:rPr lang="en-GB" dirty="0"/>
              <a:t>Working Environment</a:t>
            </a:r>
          </a:p>
        </p:txBody>
      </p:sp>
      <p:sp>
        <p:nvSpPr>
          <p:cNvPr id="3" name="Content Placeholder 2">
            <a:extLst>
              <a:ext uri="{FF2B5EF4-FFF2-40B4-BE49-F238E27FC236}">
                <a16:creationId xmlns:a16="http://schemas.microsoft.com/office/drawing/2014/main" id="{10CC3065-923E-446F-8493-C76D7C32EEDD}"/>
              </a:ext>
            </a:extLst>
          </p:cNvPr>
          <p:cNvSpPr>
            <a:spLocks noGrp="1"/>
          </p:cNvSpPr>
          <p:nvPr>
            <p:ph idx="1"/>
          </p:nvPr>
        </p:nvSpPr>
        <p:spPr>
          <a:xfrm>
            <a:off x="378622" y="1379095"/>
            <a:ext cx="9919621" cy="4606069"/>
          </a:xfrm>
        </p:spPr>
        <p:txBody>
          <a:bodyPr>
            <a:noAutofit/>
          </a:bodyPr>
          <a:lstStyle/>
          <a:p>
            <a:pPr marL="0" indent="0" algn="just">
              <a:lnSpc>
                <a:spcPct val="100000"/>
              </a:lnSpc>
              <a:spcBef>
                <a:spcPts val="0"/>
              </a:spcBef>
              <a:buNone/>
            </a:pPr>
            <a:r>
              <a:rPr lang="en-GB" sz="2000" b="1" dirty="0">
                <a:effectLst/>
                <a:latin typeface="Calibri" panose="020F0502020204030204" pitchFamily="34" charset="0"/>
                <a:ea typeface="Calibri" panose="020F0502020204030204" pitchFamily="34" charset="0"/>
                <a:cs typeface="Calibri" panose="020F0502020204030204" pitchFamily="34" charset="0"/>
              </a:rPr>
              <a:t>Lighting</a:t>
            </a:r>
          </a:p>
          <a:p>
            <a:pPr marL="342900" lvl="0" indent="-342900" algn="just">
              <a:lnSpc>
                <a:spcPct val="100000"/>
              </a:lnSpc>
              <a:spcBef>
                <a:spcPts val="0"/>
              </a:spcBef>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Light fixtures within the site are fitted with occupancy sensors. Reduce unnecessary use of lighting by lights being left on when rooms are not in use.</a:t>
            </a:r>
          </a:p>
          <a:p>
            <a:pPr marL="342900" lvl="0" indent="-342900" algn="just">
              <a:lnSpc>
                <a:spcPct val="100000"/>
              </a:lnSpc>
              <a:spcBef>
                <a:spcPts val="0"/>
              </a:spcBef>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Offices fitted with LED lighting which is the most efficient way to light rooms. </a:t>
            </a:r>
          </a:p>
          <a:p>
            <a:pPr algn="just">
              <a:lnSpc>
                <a:spcPct val="100000"/>
              </a:lnSpc>
              <a:spcBef>
                <a:spcPts val="0"/>
              </a:spcBef>
            </a:pPr>
            <a:endParaRPr lang="en-GB"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buNone/>
            </a:pPr>
            <a:r>
              <a:rPr lang="en-GB" sz="2000" b="1" dirty="0">
                <a:effectLst/>
                <a:latin typeface="Calibri" panose="020F0502020204030204" pitchFamily="34" charset="0"/>
                <a:ea typeface="Calibri" panose="020F0502020204030204" pitchFamily="34" charset="0"/>
                <a:cs typeface="Calibri" panose="020F0502020204030204" pitchFamily="34" charset="0"/>
              </a:rPr>
              <a:t>Appliances</a:t>
            </a:r>
          </a:p>
          <a:p>
            <a:pPr marL="342900" lvl="0" indent="-342900" algn="just">
              <a:lnSpc>
                <a:spcPct val="100000"/>
              </a:lnSpc>
              <a:spcBef>
                <a:spcPts val="0"/>
              </a:spcBef>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Printers are modern and kept in sleep mode, which utilises the lowest amount of electricity.</a:t>
            </a:r>
          </a:p>
          <a:p>
            <a:pPr marL="342900" lvl="0" indent="-342900" algn="just">
              <a:lnSpc>
                <a:spcPct val="100000"/>
              </a:lnSpc>
              <a:spcBef>
                <a:spcPts val="0"/>
              </a:spcBef>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Majority of appliances, especially within kitchen areas, were A or A+ rated for energy efficiency.</a:t>
            </a:r>
          </a:p>
          <a:p>
            <a:pPr algn="just">
              <a:lnSpc>
                <a:spcPct val="100000"/>
              </a:lnSpc>
              <a:spcBef>
                <a:spcPts val="0"/>
              </a:spcBef>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buNone/>
            </a:pPr>
            <a:r>
              <a:rPr lang="en-GB" sz="2000" b="1" dirty="0">
                <a:effectLst/>
                <a:latin typeface="Calibri" panose="020F0502020204030204" pitchFamily="34" charset="0"/>
                <a:ea typeface="Calibri" panose="020F0502020204030204" pitchFamily="34" charset="0"/>
                <a:cs typeface="Calibri" panose="020F0502020204030204" pitchFamily="34" charset="0"/>
              </a:rPr>
              <a:t>Waste Hierarchy</a:t>
            </a:r>
          </a:p>
          <a:p>
            <a:pPr marL="342900" lvl="0" indent="-342900" algn="just">
              <a:lnSpc>
                <a:spcPct val="100000"/>
              </a:lnSpc>
              <a:spcBef>
                <a:spcPts val="0"/>
              </a:spcBef>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Good signage around offices promoting recycling and reuse, and good signage notifying staff what each bin can be used for.</a:t>
            </a:r>
          </a:p>
          <a:p>
            <a:pPr marL="342900" lvl="0" indent="-342900" algn="just">
              <a:buClr>
                <a:srgbClr val="256EB6"/>
              </a:buClr>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Single-use plastic cups have been banned and the use of reusable glasses and mugs has been encouraged </a:t>
            </a:r>
          </a:p>
        </p:txBody>
      </p:sp>
    </p:spTree>
    <p:extLst>
      <p:ext uri="{BB962C8B-B14F-4D97-AF65-F5344CB8AC3E}">
        <p14:creationId xmlns:p14="http://schemas.microsoft.com/office/powerpoint/2010/main" val="30890335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D2E3-D039-4C4C-8BE0-FC11302624CD}"/>
              </a:ext>
            </a:extLst>
          </p:cNvPr>
          <p:cNvSpPr>
            <a:spLocks noGrp="1"/>
          </p:cNvSpPr>
          <p:nvPr>
            <p:ph type="title"/>
          </p:nvPr>
        </p:nvSpPr>
        <p:spPr/>
        <p:txBody>
          <a:bodyPr/>
          <a:lstStyle/>
          <a:p>
            <a:r>
              <a:rPr lang="en-GB" dirty="0"/>
              <a:t>Working Environment Cont..</a:t>
            </a:r>
          </a:p>
        </p:txBody>
      </p:sp>
      <p:sp>
        <p:nvSpPr>
          <p:cNvPr id="3" name="Content Placeholder 2">
            <a:extLst>
              <a:ext uri="{FF2B5EF4-FFF2-40B4-BE49-F238E27FC236}">
                <a16:creationId xmlns:a16="http://schemas.microsoft.com/office/drawing/2014/main" id="{8BF159D0-781E-40A6-9E3B-EFD96EC57D3D}"/>
              </a:ext>
            </a:extLst>
          </p:cNvPr>
          <p:cNvSpPr>
            <a:spLocks noGrp="1"/>
          </p:cNvSpPr>
          <p:nvPr>
            <p:ph idx="1"/>
          </p:nvPr>
        </p:nvSpPr>
        <p:spPr/>
        <p:txBody>
          <a:bodyPr/>
          <a:lstStyle/>
          <a:p>
            <a:pPr marL="0" indent="0" algn="jus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Social Schemes</a:t>
            </a:r>
          </a:p>
          <a:p>
            <a:r>
              <a:rPr lang="en-GB" sz="2400" dirty="0">
                <a:effectLst/>
                <a:latin typeface="Calibri" panose="020F0502020204030204" pitchFamily="34" charset="0"/>
                <a:ea typeface="Calibri" panose="020F0502020204030204" pitchFamily="34" charset="0"/>
                <a:cs typeface="Calibri" panose="020F0502020204030204" pitchFamily="34" charset="0"/>
              </a:rPr>
              <a:t>Multiple social value schemes including collecting food for local food banks, crisp packet collection schemes to raise money for local schools, and the promotion of staff wellness and mental health through provision of subsidised exercise classes</a:t>
            </a:r>
          </a:p>
          <a:p>
            <a:endParaRPr lang="en-GB" sz="2400"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39876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D5AD-CAB9-431A-B6BD-187D0E88AC51}"/>
              </a:ext>
            </a:extLst>
          </p:cNvPr>
          <p:cNvSpPr>
            <a:spLocks noGrp="1"/>
          </p:cNvSpPr>
          <p:nvPr>
            <p:ph type="title"/>
          </p:nvPr>
        </p:nvSpPr>
        <p:spPr/>
        <p:txBody>
          <a:bodyPr/>
          <a:lstStyle/>
          <a:p>
            <a:r>
              <a:rPr lang="en-GB" dirty="0"/>
              <a:t>Local Key Drivers</a:t>
            </a:r>
          </a:p>
        </p:txBody>
      </p:sp>
      <p:sp>
        <p:nvSpPr>
          <p:cNvPr id="3" name="Content Placeholder 2">
            <a:extLst>
              <a:ext uri="{FF2B5EF4-FFF2-40B4-BE49-F238E27FC236}">
                <a16:creationId xmlns:a16="http://schemas.microsoft.com/office/drawing/2014/main" id="{423036AD-39EB-453E-83D7-54B41526BB8D}"/>
              </a:ext>
            </a:extLst>
          </p:cNvPr>
          <p:cNvSpPr>
            <a:spLocks noGrp="1"/>
          </p:cNvSpPr>
          <p:nvPr>
            <p:ph idx="1"/>
          </p:nvPr>
        </p:nvSpPr>
        <p:spPr/>
        <p:txBody>
          <a:bodyPr/>
          <a:lstStyle/>
          <a:p>
            <a:r>
              <a:rPr lang="en-GB" dirty="0"/>
              <a:t>Learning from Covid</a:t>
            </a:r>
          </a:p>
          <a:p>
            <a:pPr marL="0" indent="0">
              <a:buNone/>
            </a:pPr>
            <a:r>
              <a:rPr lang="en-GB" dirty="0"/>
              <a:t> </a:t>
            </a:r>
          </a:p>
          <a:p>
            <a:r>
              <a:rPr lang="en-GB" dirty="0"/>
              <a:t>Shaping Our Future </a:t>
            </a:r>
          </a:p>
          <a:p>
            <a:endParaRPr lang="en-GB" dirty="0"/>
          </a:p>
          <a:p>
            <a:r>
              <a:rPr lang="en-GB" dirty="0"/>
              <a:t>Healthy Leeds Plan </a:t>
            </a:r>
          </a:p>
        </p:txBody>
      </p:sp>
    </p:spTree>
    <p:extLst>
      <p:ext uri="{BB962C8B-B14F-4D97-AF65-F5344CB8AC3E}">
        <p14:creationId xmlns:p14="http://schemas.microsoft.com/office/powerpoint/2010/main" val="39587761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B6A6-299D-4309-9C74-02109F5CB15C}"/>
              </a:ext>
            </a:extLst>
          </p:cNvPr>
          <p:cNvSpPr>
            <a:spLocks noGrp="1"/>
          </p:cNvSpPr>
          <p:nvPr>
            <p:ph type="title"/>
          </p:nvPr>
        </p:nvSpPr>
        <p:spPr>
          <a:xfrm>
            <a:off x="393611" y="693773"/>
            <a:ext cx="8163800" cy="482431"/>
          </a:xfrm>
        </p:spPr>
        <p:txBody>
          <a:bodyPr/>
          <a:lstStyle/>
          <a:p>
            <a:r>
              <a:rPr lang="en-GB" dirty="0"/>
              <a:t>Impact of Covid </a:t>
            </a:r>
          </a:p>
        </p:txBody>
      </p:sp>
      <p:pic>
        <p:nvPicPr>
          <p:cNvPr id="4" name="Content Placeholder 3">
            <a:extLst>
              <a:ext uri="{FF2B5EF4-FFF2-40B4-BE49-F238E27FC236}">
                <a16:creationId xmlns:a16="http://schemas.microsoft.com/office/drawing/2014/main" id="{F479619D-1433-4E45-937B-F86F9E08E7C6}"/>
              </a:ext>
            </a:extLst>
          </p:cNvPr>
          <p:cNvPicPr>
            <a:picLocks noGrp="1" noChangeAspect="1"/>
          </p:cNvPicPr>
          <p:nvPr>
            <p:ph idx="1"/>
          </p:nvPr>
        </p:nvPicPr>
        <p:blipFill>
          <a:blip r:embed="rId3"/>
          <a:stretch>
            <a:fillRect/>
          </a:stretch>
        </p:blipFill>
        <p:spPr>
          <a:xfrm>
            <a:off x="701200" y="1603946"/>
            <a:ext cx="10249953" cy="2039954"/>
          </a:xfrm>
          <a:prstGeom prst="rect">
            <a:avLst/>
          </a:prstGeom>
        </p:spPr>
      </p:pic>
      <p:sp>
        <p:nvSpPr>
          <p:cNvPr id="5" name="Content Placeholder 2">
            <a:extLst>
              <a:ext uri="{FF2B5EF4-FFF2-40B4-BE49-F238E27FC236}">
                <a16:creationId xmlns:a16="http://schemas.microsoft.com/office/drawing/2014/main" id="{EB94C334-F4AD-4648-B9DC-58BF9C4A340B}"/>
              </a:ext>
            </a:extLst>
          </p:cNvPr>
          <p:cNvSpPr txBox="1">
            <a:spLocks/>
          </p:cNvSpPr>
          <p:nvPr/>
        </p:nvSpPr>
        <p:spPr>
          <a:xfrm>
            <a:off x="513533" y="3870751"/>
            <a:ext cx="9583527" cy="1207167"/>
          </a:xfrm>
          <a:prstGeom prst="rect">
            <a:avLst/>
          </a:prstGeom>
        </p:spPr>
        <p:txBody>
          <a:bodyPr vert="horz" lIns="0" tIns="0" rIns="0" bIns="0" rtlCol="0">
            <a:noAutofit/>
          </a:bodyPr>
          <a:lstStyle>
            <a:lvl1pPr marL="228561" indent="-228561" algn="l" defTabSz="914240" rtl="0" eaLnBrk="1" latinLnBrk="0" hangingPunct="1">
              <a:lnSpc>
                <a:spcPct val="90000"/>
              </a:lnSpc>
              <a:spcBef>
                <a:spcPts val="1000"/>
              </a:spcBef>
              <a:buFont typeface="Arial"/>
              <a:buChar char="•"/>
              <a:defRPr sz="2400" b="0" i="0" kern="1200">
                <a:solidFill>
                  <a:schemeClr val="tx1"/>
                </a:solidFill>
                <a:latin typeface="Arial" charset="0"/>
                <a:ea typeface="Arial" charset="0"/>
                <a:cs typeface="Arial" charset="0"/>
              </a:defRPr>
            </a:lvl1pPr>
            <a:lvl2pPr marL="685680" indent="-228561" algn="l" defTabSz="91424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2pPr>
            <a:lvl3pPr marL="1142801"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3pPr>
            <a:lvl4pPr marL="1599920"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4pPr>
            <a:lvl5pPr marL="2057039" indent="-228561" algn="l" defTabSz="914240" rtl="0" eaLnBrk="1" latinLnBrk="0" hangingPunct="1">
              <a:lnSpc>
                <a:spcPct val="90000"/>
              </a:lnSpc>
              <a:spcBef>
                <a:spcPts val="500"/>
              </a:spcBef>
              <a:buFont typeface="Arial"/>
              <a:buChar char="•"/>
              <a:defRPr sz="1867" b="0" i="0" kern="1200">
                <a:solidFill>
                  <a:schemeClr val="tx1"/>
                </a:solidFill>
                <a:latin typeface="Arial" charset="0"/>
                <a:ea typeface="Arial" charset="0"/>
                <a:cs typeface="Arial" charset="0"/>
              </a:defRPr>
            </a:lvl5pPr>
            <a:lvl6pPr marL="251416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27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400"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5519" indent="-228561" algn="l" defTabSz="914240" rtl="0" eaLnBrk="1" latinLnBrk="0" hangingPunct="1">
              <a:lnSpc>
                <a:spcPct val="90000"/>
              </a:lnSpc>
              <a:spcBef>
                <a:spcPts val="500"/>
              </a:spcBef>
              <a:buFont typeface="Arial"/>
              <a:buChar char="•"/>
              <a:defRPr sz="1867" kern="1200">
                <a:solidFill>
                  <a:schemeClr val="tx1"/>
                </a:solidFill>
                <a:latin typeface="+mn-lt"/>
                <a:ea typeface="+mn-ea"/>
                <a:cs typeface="+mn-cs"/>
              </a:defRPr>
            </a:lvl9pPr>
          </a:lstStyle>
          <a:p>
            <a:pPr algn="just"/>
            <a:endParaRPr lang="en-GB" sz="1800">
              <a:latin typeface="Lato" panose="020F0502020204030203" pitchFamily="34" charset="0"/>
              <a:ea typeface="Calibri" panose="020F0502020204030204" pitchFamily="34" charset="0"/>
              <a:cs typeface="Calibri" panose="020F0502020204030204" pitchFamily="34" charset="0"/>
            </a:endParaRPr>
          </a:p>
          <a:p>
            <a:pPr algn="just"/>
            <a:r>
              <a:rPr lang="en-GB" sz="1800">
                <a:latin typeface="Lato" panose="020F0502020204030203" pitchFamily="34" charset="0"/>
                <a:ea typeface="Calibri" panose="020F0502020204030204" pitchFamily="34" charset="0"/>
                <a:cs typeface="Calibri" panose="020F0502020204030204" pitchFamily="34" charset="0"/>
              </a:rPr>
              <a:t>The CCG response to the Covid 19 pandemic has resulted in many staff working from home significantly reducing the CO</a:t>
            </a:r>
            <a:r>
              <a:rPr lang="en-GB" sz="1800" baseline="-25000">
                <a:latin typeface="Lato" panose="020F0502020204030203" pitchFamily="34" charset="0"/>
                <a:ea typeface="Calibri" panose="020F0502020204030204" pitchFamily="34" charset="0"/>
                <a:cs typeface="Calibri" panose="020F0502020204030204" pitchFamily="34" charset="0"/>
              </a:rPr>
              <a:t>2</a:t>
            </a:r>
            <a:r>
              <a:rPr lang="en-GB" sz="1800">
                <a:latin typeface="Lato" panose="020F0502020204030203" pitchFamily="34" charset="0"/>
                <a:ea typeface="Calibri" panose="020F0502020204030204" pitchFamily="34" charset="0"/>
                <a:cs typeface="Calibri" panose="020F0502020204030204" pitchFamily="34" charset="0"/>
              </a:rPr>
              <a:t>e and air pollution impacts created by their workforce getting to the WIRA office </a:t>
            </a:r>
            <a:endParaRPr lang="en-GB" dirty="0"/>
          </a:p>
        </p:txBody>
      </p:sp>
    </p:spTree>
    <p:extLst>
      <p:ext uri="{BB962C8B-B14F-4D97-AF65-F5344CB8AC3E}">
        <p14:creationId xmlns:p14="http://schemas.microsoft.com/office/powerpoint/2010/main" val="389415113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10" ma:contentTypeDescription="Create a new document." ma:contentTypeScope="" ma:versionID="40bd87bd0b2061622bdeccf5a9d35d08">
  <xsd:schema xmlns:xsd="http://www.w3.org/2001/XMLSchema" xmlns:xs="http://www.w3.org/2001/XMLSchema" xmlns:p="http://schemas.microsoft.com/office/2006/metadata/properties" xmlns:ns3="5789755c-de38-4fe3-9623-40afa3bba1e2" xmlns:ns4="32678723-8c06-45e1-8bd0-318b9868a43d" targetNamespace="http://schemas.microsoft.com/office/2006/metadata/properties" ma:root="true" ma:fieldsID="5bb2080a1f54a8c00be6921a2ca1648c" ns3:_="" ns4:_="">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E7D5F6-B805-45BD-811C-74E06CE1F317}">
  <ds:schemaRefs>
    <ds:schemaRef ds:uri="http://purl.org/dc/dcmitype/"/>
    <ds:schemaRef ds:uri="http://schemas.microsoft.com/office/2006/documentManagement/types"/>
    <ds:schemaRef ds:uri="32678723-8c06-45e1-8bd0-318b9868a43d"/>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5789755c-de38-4fe3-9623-40afa3bba1e2"/>
    <ds:schemaRef ds:uri="http://purl.org/dc/elements/1.1/"/>
  </ds:schemaRefs>
</ds:datastoreItem>
</file>

<file path=customXml/itemProps2.xml><?xml version="1.0" encoding="utf-8"?>
<ds:datastoreItem xmlns:ds="http://schemas.openxmlformats.org/officeDocument/2006/customXml" ds:itemID="{748A3FCD-5A3E-42CE-A63A-17DD2EC13DCB}">
  <ds:schemaRefs>
    <ds:schemaRef ds:uri="http://schemas.microsoft.com/sharepoint/v3/contenttype/forms"/>
  </ds:schemaRefs>
</ds:datastoreItem>
</file>

<file path=customXml/itemProps3.xml><?xml version="1.0" encoding="utf-8"?>
<ds:datastoreItem xmlns:ds="http://schemas.openxmlformats.org/officeDocument/2006/customXml" ds:itemID="{5A1B990B-C619-4F04-97C4-0ABE88538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471</TotalTime>
  <Words>1177</Words>
  <Application>Microsoft Office PowerPoint</Application>
  <PresentationFormat>Widescreen</PresentationFormat>
  <Paragraphs>100</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vt:lpstr>
      <vt:lpstr>Arial</vt:lpstr>
      <vt:lpstr>Calibri</vt:lpstr>
      <vt:lpstr>Lato</vt:lpstr>
      <vt:lpstr>Symbol</vt:lpstr>
      <vt:lpstr>1_Office Theme</vt:lpstr>
      <vt:lpstr>2_Office Theme</vt:lpstr>
      <vt:lpstr>NHS Leeds CCG Green Plan</vt:lpstr>
      <vt:lpstr>Health and Climate Change</vt:lpstr>
      <vt:lpstr>Strategic Context</vt:lpstr>
      <vt:lpstr>CCG Requirement  </vt:lpstr>
      <vt:lpstr>Our Green Plan</vt:lpstr>
      <vt:lpstr>Working Environment</vt:lpstr>
      <vt:lpstr>Working Environment Cont..</vt:lpstr>
      <vt:lpstr>Local Key Drivers</vt:lpstr>
      <vt:lpstr>Impact of Covid </vt:lpstr>
      <vt:lpstr>Actions for the CCG to Consider</vt:lpstr>
      <vt:lpstr>Carbon Literacy Training</vt:lpstr>
      <vt:lpstr>Wider CCG Role </vt:lpstr>
      <vt:lpstr>Supporting Primary Care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Leeds CCG Green Plan</dc:title>
  <dc:creator>Turner, Kirsty (NHS LEEDS CCG)</dc:creator>
  <cp:lastModifiedBy>Turner, Kirsty (NHS LEEDS CCG)</cp:lastModifiedBy>
  <cp:revision>3</cp:revision>
  <dcterms:created xsi:type="dcterms:W3CDTF">2021-12-03T17:18:51Z</dcterms:created>
  <dcterms:modified xsi:type="dcterms:W3CDTF">2021-12-07T11:34:56Z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