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 id="2147483696" r:id="rId2"/>
    <p:sldMasterId id="2147483665" r:id="rId3"/>
    <p:sldMasterId id="2147483760" r:id="rId4"/>
    <p:sldMasterId id="2147483711" r:id="rId5"/>
    <p:sldMasterId id="2147483717" r:id="rId6"/>
    <p:sldMasterId id="2147483723" r:id="rId7"/>
    <p:sldMasterId id="2147483729" r:id="rId8"/>
    <p:sldMasterId id="2147483735" r:id="rId9"/>
  </p:sldMasterIdLst>
  <p:notesMasterIdLst>
    <p:notesMasterId r:id="rId52"/>
  </p:notesMasterIdLst>
  <p:handoutMasterIdLst>
    <p:handoutMasterId r:id="rId53"/>
  </p:handoutMasterIdLst>
  <p:sldIdLst>
    <p:sldId id="269" r:id="rId10"/>
    <p:sldId id="313" r:id="rId11"/>
    <p:sldId id="284" r:id="rId12"/>
    <p:sldId id="316" r:id="rId13"/>
    <p:sldId id="298" r:id="rId14"/>
    <p:sldId id="315" r:id="rId15"/>
    <p:sldId id="322" r:id="rId16"/>
    <p:sldId id="295" r:id="rId17"/>
    <p:sldId id="307" r:id="rId18"/>
    <p:sldId id="271" r:id="rId19"/>
    <p:sldId id="278" r:id="rId20"/>
    <p:sldId id="292" r:id="rId21"/>
    <p:sldId id="301" r:id="rId22"/>
    <p:sldId id="296" r:id="rId23"/>
    <p:sldId id="299" r:id="rId24"/>
    <p:sldId id="297" r:id="rId25"/>
    <p:sldId id="300" r:id="rId26"/>
    <p:sldId id="303" r:id="rId27"/>
    <p:sldId id="308" r:id="rId28"/>
    <p:sldId id="334" r:id="rId29"/>
    <p:sldId id="317" r:id="rId30"/>
    <p:sldId id="302" r:id="rId31"/>
    <p:sldId id="319" r:id="rId32"/>
    <p:sldId id="321" r:id="rId33"/>
    <p:sldId id="327" r:id="rId34"/>
    <p:sldId id="310" r:id="rId35"/>
    <p:sldId id="324" r:id="rId36"/>
    <p:sldId id="325" r:id="rId37"/>
    <p:sldId id="328" r:id="rId38"/>
    <p:sldId id="333" r:id="rId39"/>
    <p:sldId id="306" r:id="rId40"/>
    <p:sldId id="304" r:id="rId41"/>
    <p:sldId id="272" r:id="rId42"/>
    <p:sldId id="291" r:id="rId43"/>
    <p:sldId id="335" r:id="rId44"/>
    <p:sldId id="337" r:id="rId45"/>
    <p:sldId id="336" r:id="rId46"/>
    <p:sldId id="283" r:id="rId47"/>
    <p:sldId id="312" r:id="rId48"/>
    <p:sldId id="305" r:id="rId49"/>
    <p:sldId id="282" r:id="rId50"/>
    <p:sldId id="32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guide id="5" orient="horz" pos="1261">
          <p15:clr>
            <a:srgbClr val="A4A3A4"/>
          </p15:clr>
        </p15:guide>
        <p15:guide id="6" orient="horz" pos="2160">
          <p15:clr>
            <a:srgbClr val="A4A3A4"/>
          </p15:clr>
        </p15:guide>
        <p15:guide id="7" orient="horz" pos="6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B1"/>
    <a:srgbClr val="00A3E0"/>
    <a:srgbClr val="50535A"/>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2362" autoAdjust="0"/>
  </p:normalViewPr>
  <p:slideViewPr>
    <p:cSldViewPr snapToGrid="0">
      <p:cViewPr varScale="1">
        <p:scale>
          <a:sx n="99" d="100"/>
          <a:sy n="99" d="100"/>
        </p:scale>
        <p:origin x="144" y="72"/>
      </p:cViewPr>
      <p:guideLst>
        <p:guide orient="horz" pos="946"/>
        <p:guide orient="horz" pos="1620"/>
        <p:guide orient="horz" pos="517"/>
        <p:guide pos="3642"/>
        <p:guide orient="horz" pos="1261"/>
        <p:guide orient="horz" pos="2160"/>
        <p:guide orient="horz" pos="6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3/13/2018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3/13/2018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a:t>
            </a:fld>
            <a:endParaRPr lang="en-GB"/>
          </a:p>
        </p:txBody>
      </p:sp>
    </p:spTree>
    <p:extLst>
      <p:ext uri="{BB962C8B-B14F-4D97-AF65-F5344CB8AC3E}">
        <p14:creationId xmlns:p14="http://schemas.microsoft.com/office/powerpoint/2010/main" val="158550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Another </a:t>
            </a:r>
            <a:r>
              <a:rPr lang="en-GB" sz="1200" kern="1200" dirty="0">
                <a:solidFill>
                  <a:schemeClr val="tx1"/>
                </a:solidFill>
                <a:effectLst/>
                <a:latin typeface="+mn-lt"/>
                <a:ea typeface="+mn-ea"/>
                <a:cs typeface="+mn-cs"/>
              </a:rPr>
              <a:t>area of risk relates</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subject access requests.   Many concerns about how subject</a:t>
            </a:r>
            <a:r>
              <a:rPr lang="en-GB" sz="1200" kern="1200" baseline="0" dirty="0">
                <a:solidFill>
                  <a:schemeClr val="tx1"/>
                </a:solidFill>
                <a:effectLst/>
                <a:latin typeface="+mn-lt"/>
                <a:ea typeface="+mn-ea"/>
                <a:cs typeface="+mn-cs"/>
              </a:rPr>
              <a:t> access requests have been handled are brought to the ICO every year by members of the public..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Problems</a:t>
            </a:r>
            <a:r>
              <a:rPr lang="en-GB" sz="1200" kern="1200" baseline="0" dirty="0">
                <a:solidFill>
                  <a:schemeClr val="tx1"/>
                </a:solidFill>
                <a:effectLst/>
                <a:latin typeface="+mn-lt"/>
                <a:ea typeface="+mn-ea"/>
                <a:cs typeface="+mn-cs"/>
              </a:rPr>
              <a:t> can be due to s</a:t>
            </a:r>
            <a:r>
              <a:rPr lang="en-GB" sz="1200" kern="1200" dirty="0">
                <a:solidFill>
                  <a:schemeClr val="tx1"/>
                </a:solidFill>
                <a:effectLst/>
                <a:latin typeface="+mn-lt"/>
                <a:ea typeface="+mn-ea"/>
                <a:cs typeface="+mn-cs"/>
              </a:rPr>
              <a:t>taff not being fully aware of what a subject access request is and how to deal with one. For instance, staff may not be aware that a subject access request does not have to say explicitly that it is one; a valid request therefore could be missed. We have received concerns where the subject access request was included within a complaint letter; the staff did not notice this and the request was not passed on to the appropriate area.</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Subject</a:t>
            </a:r>
            <a:r>
              <a:rPr lang="en-GB" sz="1200" kern="1200" baseline="0" dirty="0">
                <a:solidFill>
                  <a:schemeClr val="tx1"/>
                </a:solidFill>
                <a:effectLst/>
                <a:latin typeface="+mn-lt"/>
                <a:ea typeface="+mn-ea"/>
                <a:cs typeface="+mn-cs"/>
              </a:rPr>
              <a:t> Access </a:t>
            </a:r>
            <a:r>
              <a:rPr lang="en-GB" sz="1200" kern="1200" dirty="0">
                <a:solidFill>
                  <a:schemeClr val="tx1"/>
                </a:solidFill>
                <a:effectLst/>
                <a:latin typeface="+mn-lt"/>
                <a:ea typeface="+mn-ea"/>
                <a:cs typeface="+mn-cs"/>
              </a:rPr>
              <a:t>Request responses are</a:t>
            </a:r>
            <a:r>
              <a:rPr lang="en-GB" sz="1200" kern="1200" baseline="0" dirty="0">
                <a:solidFill>
                  <a:schemeClr val="tx1"/>
                </a:solidFill>
                <a:effectLst/>
                <a:latin typeface="+mn-lt"/>
                <a:ea typeface="+mn-ea"/>
                <a:cs typeface="+mn-cs"/>
              </a:rPr>
              <a:t> sometimes subject to </a:t>
            </a:r>
            <a:r>
              <a:rPr lang="en-GB" sz="1200" kern="1200" dirty="0">
                <a:solidFill>
                  <a:schemeClr val="tx1"/>
                </a:solidFill>
                <a:effectLst/>
                <a:latin typeface="+mn-lt"/>
                <a:ea typeface="+mn-ea"/>
                <a:cs typeface="+mn-cs"/>
              </a:rPr>
              <a:t> redactions or exemptions. The work that is done while processing a SAR should be logged and reported, or otherwise if there is a complaint about the SAR response or the request is repeated, the organisation would not have any record about their previous response, so mistakes may be made or work repeated unnecessarily.</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SAR must be responded to promptly and in any event by 40 calendar days after it was submitted. A response to a subject access request that is later than this is a breach of the DPA.</a:t>
            </a:r>
          </a:p>
        </p:txBody>
      </p:sp>
      <p:sp>
        <p:nvSpPr>
          <p:cNvPr id="4" name="Slide Number Placeholder 3"/>
          <p:cNvSpPr>
            <a:spLocks noGrp="1"/>
          </p:cNvSpPr>
          <p:nvPr>
            <p:ph type="sldNum" sz="quarter" idx="10"/>
          </p:nvPr>
        </p:nvSpPr>
        <p:spPr/>
        <p:txBody>
          <a:bodyPr/>
          <a:lstStyle/>
          <a:p>
            <a:fld id="{CF6E4A98-156A-4384-8D1A-0E3278B7F606}" type="slidenum">
              <a:rPr lang="en-GB" smtClean="0"/>
              <a:t>25</a:t>
            </a:fld>
            <a:endParaRPr lang="en-GB"/>
          </a:p>
        </p:txBody>
      </p:sp>
    </p:spTree>
    <p:extLst>
      <p:ext uri="{BB962C8B-B14F-4D97-AF65-F5344CB8AC3E}">
        <p14:creationId xmlns:p14="http://schemas.microsoft.com/office/powerpoint/2010/main" val="256269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Systems access – if leavers are not removed from the system, they will still have access to personal data and disgruntled ex-employees are a common security threat!</a:t>
            </a:r>
          </a:p>
          <a:p>
            <a:endParaRPr lang="en-GB" baseline="0" dirty="0"/>
          </a:p>
          <a:p>
            <a:r>
              <a:rPr lang="en-GB" baseline="0" dirty="0"/>
              <a:t>Paper records left out on desks lead to the risk of unauthorised individuals obtaining knowledge of a person’s medical condition or other personal information. If your service users are local to the area, you may be responsible for their nosy neighbour’s gossip which could lead directly to a serious complaint. </a:t>
            </a:r>
          </a:p>
          <a:p>
            <a:endParaRPr lang="en-GB" baseline="0" dirty="0"/>
          </a:p>
          <a:p>
            <a:r>
              <a:rPr lang="en-GB" dirty="0"/>
              <a:t>Encryption</a:t>
            </a:r>
            <a:r>
              <a:rPr lang="en-GB" baseline="0" dirty="0"/>
              <a:t> is an absolute must – without this, there is no excuse if a breach were to happen – a stolen laptop is relatively expensive but if people’s sensitive data can be accessed on it, you may be facing a hefty fine. </a:t>
            </a:r>
          </a:p>
          <a:p>
            <a:endParaRPr lang="en-GB" baseline="0" dirty="0"/>
          </a:p>
          <a:p>
            <a:r>
              <a:rPr lang="en-GB" baseline="0" dirty="0"/>
              <a:t>If your service users’ come to your premises for treatment, you need to ensure that they are unable to obtain anyone else’s information - how would you know if a file was removed from your premises by a member of the public?</a:t>
            </a:r>
          </a:p>
          <a:p>
            <a:endParaRPr lang="en-GB" baseline="0" dirty="0"/>
          </a:p>
          <a:p>
            <a:r>
              <a:rPr lang="en-GB" baseline="0" dirty="0"/>
              <a:t>Password security procedures are a must.</a:t>
            </a:r>
          </a:p>
          <a:p>
            <a:endParaRPr lang="en-GB" baseline="0" dirty="0"/>
          </a:p>
          <a:p>
            <a:r>
              <a:rPr lang="en-GB" baseline="0" dirty="0"/>
              <a:t>Lack of incident reporting – how would you or your staff know how to identify and report a security incident?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a:defRPr/>
            </a:pPr>
            <a:fld id="{5C0E528B-F7A6-45C3-9615-EAE7EF6B0FAE}"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65436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Manual records pose a particular risk, as it is very easy for paper files to be misplaced, lost or removed.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Without systems in place for logging and tracking manual records, manual records could be lost while being moved from one area of an organisation to another. In some instances, organisations have not known when a record has gone missing, or even if they had it in the first place.</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Without secure storage areas for records there is a risk of records being lost, damaged, inappropriately disclosed or even stolen. We have seen premises where archived records were kept in an unlocked and damp cellar.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Data in manual records should be kept accurate and up to date.  If an address on a file is wrong, for instance if a client has moved and the address has not been updated, this could lead to medical information being sent to the wrong address – and  either being lost, or read by the wrong person.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Organisations must be aware of the risks involved if staff are not trained in records management.  Even if permanent staff are trained, what about the risks involved with volunteers, work experience students or temporary staff. How soon is training arranged for new starters? It only takes one person to make a mistake, but there can be significant consequences to an organisation if records are lost.</a:t>
            </a:r>
          </a:p>
        </p:txBody>
      </p:sp>
      <p:sp>
        <p:nvSpPr>
          <p:cNvPr id="4" name="Slide Number Placeholder 3"/>
          <p:cNvSpPr>
            <a:spLocks noGrp="1"/>
          </p:cNvSpPr>
          <p:nvPr>
            <p:ph type="sldNum" sz="quarter" idx="10"/>
          </p:nvPr>
        </p:nvSpPr>
        <p:spPr/>
        <p:txBody>
          <a:bodyPr/>
          <a:lstStyle/>
          <a:p>
            <a:fld id="{CF6E4A98-156A-4384-8D1A-0E3278B7F606}" type="slidenum">
              <a:rPr lang="en-GB" smtClean="0"/>
              <a:t>28</a:t>
            </a:fld>
            <a:endParaRPr lang="en-GB" dirty="0"/>
          </a:p>
        </p:txBody>
      </p:sp>
    </p:spTree>
    <p:extLst>
      <p:ext uri="{BB962C8B-B14F-4D97-AF65-F5344CB8AC3E}">
        <p14:creationId xmlns:p14="http://schemas.microsoft.com/office/powerpoint/2010/main" val="404271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38</a:t>
            </a:fld>
            <a:endParaRPr lang="en-GB"/>
          </a:p>
        </p:txBody>
      </p:sp>
    </p:spTree>
    <p:extLst>
      <p:ext uri="{BB962C8B-B14F-4D97-AF65-F5344CB8AC3E}">
        <p14:creationId xmlns:p14="http://schemas.microsoft.com/office/powerpoint/2010/main" val="23464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41</a:t>
            </a:fld>
            <a:endParaRPr lang="en-GB"/>
          </a:p>
        </p:txBody>
      </p:sp>
    </p:spTree>
    <p:extLst>
      <p:ext uri="{BB962C8B-B14F-4D97-AF65-F5344CB8AC3E}">
        <p14:creationId xmlns:p14="http://schemas.microsoft.com/office/powerpoint/2010/main" val="354992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As you can see, there are obvious similarities with the existing DPA principles we have just talked about; however there is a new requirement for all data controllers to be able to demonstrate their compliance with the new principles. This is centred around Accountability. Basically, the GDPR requires you to show how you will comply with the principles, for example by documenting the decisions you take about a processing activity.</a:t>
            </a:r>
            <a:endParaRPr lang="en-GB" dirty="0"/>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a:t>
            </a:fld>
            <a:endParaRPr lang="en-GB"/>
          </a:p>
        </p:txBody>
      </p:sp>
    </p:spTree>
    <p:extLst>
      <p:ext uri="{BB962C8B-B14F-4D97-AF65-F5344CB8AC3E}">
        <p14:creationId xmlns:p14="http://schemas.microsoft.com/office/powerpoint/2010/main" val="2237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20E8425-C785-4E2A-AAD1-C021E458A709}" type="slidenum">
              <a:rPr lang="en-US" sz="1200">
                <a:solidFill>
                  <a:prstClr val="black"/>
                </a:solidFill>
              </a:rPr>
              <a:pPr/>
              <a:t>6</a:t>
            </a:fld>
            <a:endParaRPr lang="en-US" sz="120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The Data Protection Act 1998 has eight principles.</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One: Personal Information must be fairly and lawfully processed</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Two: Personal Information must be processed for limited purposes</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Three:  Personal Information must be adequate, relevant and not excessive</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Four:  Personal Information must be accurate and up to date</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Five:  Personal Information must not be kept for longer than is necessary</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Six:  Personal Information must be processed in line with data subjects’ rights</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Seven: Personal data must be secure</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Eight: Personal Information must not be transferred to other countries without adequate protection</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 </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b="0" dirty="0"/>
          </a:p>
        </p:txBody>
      </p:sp>
    </p:spTree>
    <p:extLst>
      <p:ext uri="{BB962C8B-B14F-4D97-AF65-F5344CB8AC3E}">
        <p14:creationId xmlns:p14="http://schemas.microsoft.com/office/powerpoint/2010/main" val="313798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It may be reassuring for</a:t>
            </a:r>
            <a:r>
              <a:rPr lang="en-GB" baseline="0" dirty="0"/>
              <a:t> you to know that m</a:t>
            </a:r>
            <a:r>
              <a:rPr lang="en-GB" dirty="0"/>
              <a:t>any of the definitions and indeed the data protection principles in the GDPR are broadly the same as the DPA.</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you are currently subject to the DPA it is highly likely you will be subject to the GDPR.</a:t>
            </a:r>
            <a:r>
              <a:rPr lang="en-GB" baseline="0" dirty="0"/>
              <a:t> There are some notable changes however, particularly in relation to an organisations obligations as a data processor, as data processors now have certain data protection obligations under the GDPR.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As discussed previously, he broad definition of what is classed as personal data remains the same, however the definition under GDPR is more detailed.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Sensitive personal data is referred to as “special categories of personal data”, and is broadly classified the same as the DPA, with the addition of genetic and biometric data processed to uniquely identify an individual.</a:t>
            </a: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31127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explicit consent under GDPR is entirely separate to the common law and implied consent for sharing for direct care. Practices can continue to rely on established implied consent practices for sharing for direct care.</a:t>
            </a:r>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12</a:t>
            </a:fld>
            <a:endParaRPr lang="en-GB"/>
          </a:p>
        </p:txBody>
      </p:sp>
    </p:spTree>
    <p:extLst>
      <p:ext uri="{BB962C8B-B14F-4D97-AF65-F5344CB8AC3E}">
        <p14:creationId xmlns:p14="http://schemas.microsoft.com/office/powerpoint/2010/main" val="225496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Calibri" panose="020F0502020204030204" pitchFamily="34" charset="0"/>
              </a:rPr>
              <a:t>explicit consent under GDPR is entirely separate to the common law and implied consent for sharing for direct care. Practices can continue to rely on established implied consent practices for sharing for direct care.</a:t>
            </a:r>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13</a:t>
            </a:fld>
            <a:endParaRPr lang="en-GB"/>
          </a:p>
        </p:txBody>
      </p:sp>
    </p:spTree>
    <p:extLst>
      <p:ext uri="{BB962C8B-B14F-4D97-AF65-F5344CB8AC3E}">
        <p14:creationId xmlns:p14="http://schemas.microsoft.com/office/powerpoint/2010/main" val="274130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mn-lt"/>
                <a:ea typeface="ＭＳ Ｐゴシック" pitchFamily="34" charset="-128"/>
              </a:rPr>
              <a:t>The basis of data protection centres around</a:t>
            </a:r>
            <a:r>
              <a:rPr lang="en-GB" altLang="en-US" baseline="0" dirty="0">
                <a:latin typeface="+mn-lt"/>
                <a:ea typeface="ＭＳ Ｐゴシック" pitchFamily="34" charset="-128"/>
              </a:rPr>
              <a:t> ‘personal data’, but, w</a:t>
            </a:r>
            <a:r>
              <a:rPr lang="en-GB" altLang="en-US" dirty="0">
                <a:latin typeface="+mn-lt"/>
                <a:ea typeface="ＭＳ Ｐゴシック" pitchFamily="34" charset="-128"/>
              </a:rPr>
              <a:t>hat is personal data? </a:t>
            </a:r>
          </a:p>
          <a:p>
            <a:endParaRPr lang="en-GB" altLang="en-US" b="1" u="sng" dirty="0">
              <a:latin typeface="+mn-lt"/>
              <a:ea typeface="ＭＳ Ｐゴシック" pitchFamily="34" charset="-128"/>
            </a:endParaRPr>
          </a:p>
          <a:p>
            <a:r>
              <a:rPr lang="en-GB" altLang="en-US" b="0" u="none" dirty="0">
                <a:latin typeface="+mn-lt"/>
                <a:ea typeface="ＭＳ Ｐゴシック" pitchFamily="34" charset="-128"/>
              </a:rPr>
              <a:t>The</a:t>
            </a:r>
            <a:r>
              <a:rPr lang="en-GB" altLang="en-US" b="0" u="none" baseline="0" dirty="0">
                <a:latin typeface="+mn-lt"/>
                <a:ea typeface="ＭＳ Ｐゴシック" pitchFamily="34" charset="-128"/>
              </a:rPr>
              <a:t> DPA defines personal data as:</a:t>
            </a:r>
            <a:endParaRPr lang="en-GB" altLang="en-US" b="0" u="none" dirty="0">
              <a:latin typeface="+mn-lt"/>
              <a:ea typeface="ＭＳ Ｐゴシック" pitchFamily="34" charset="-128"/>
            </a:endParaRPr>
          </a:p>
          <a:p>
            <a:r>
              <a:rPr lang="en-GB" altLang="en-US" i="1" dirty="0">
                <a:latin typeface="+mn-lt"/>
                <a:ea typeface="ＭＳ Ｐゴシック" pitchFamily="34" charset="-128"/>
              </a:rPr>
              <a:t>“Data which relate to a </a:t>
            </a:r>
            <a:r>
              <a:rPr lang="en-GB" altLang="en-US" b="1" i="1" dirty="0">
                <a:latin typeface="+mn-lt"/>
                <a:ea typeface="ＭＳ Ｐゴシック" pitchFamily="34" charset="-128"/>
              </a:rPr>
              <a:t>living individual </a:t>
            </a:r>
            <a:r>
              <a:rPr lang="en-GB" altLang="en-US" i="1" dirty="0">
                <a:latin typeface="+mn-lt"/>
                <a:ea typeface="ＭＳ Ｐゴシック" pitchFamily="34" charset="-128"/>
              </a:rPr>
              <a:t>who can be identified from those data or </a:t>
            </a:r>
          </a:p>
          <a:p>
            <a:r>
              <a:rPr lang="en-GB" altLang="en-US" i="1" dirty="0">
                <a:latin typeface="+mn-lt"/>
                <a:ea typeface="ＭＳ Ｐゴシック" pitchFamily="34" charset="-128"/>
              </a:rPr>
              <a:t>from those data and other information which is in the possession of, or likely to come into the possession of, the data controller.” </a:t>
            </a:r>
          </a:p>
          <a:p>
            <a:endParaRPr lang="en-GB" altLang="en-US" i="1" dirty="0">
              <a:latin typeface="+mn-lt"/>
              <a:ea typeface="ＭＳ Ｐゴシック" pitchFamily="34" charset="-128"/>
            </a:endParaRPr>
          </a:p>
          <a:p>
            <a:r>
              <a:rPr lang="en-GB" altLang="en-US" i="0" dirty="0">
                <a:latin typeface="+mn-lt"/>
                <a:ea typeface="ＭＳ Ｐゴシック" pitchFamily="34" charset="-128"/>
              </a:rPr>
              <a:t>Like the</a:t>
            </a:r>
            <a:r>
              <a:rPr lang="en-GB" altLang="en-US" i="0" baseline="0" dirty="0">
                <a:latin typeface="+mn-lt"/>
                <a:ea typeface="ＭＳ Ｐゴシック" pitchFamily="34" charset="-128"/>
              </a:rPr>
              <a:t> DPA, the GDPR applies to ‘personal data’. However the GDPR’s definition is more detailed and makes it clear that information such as an online identifier e.g. an IP address can be personal data. This definition provides for a wide range of personal identifiers to constitute personal data, reflecting changes in technology and the way organisations now collect information about people. </a:t>
            </a:r>
          </a:p>
          <a:p>
            <a:endParaRPr lang="en-GB" altLang="en-US" i="0" baseline="0" dirty="0">
              <a:latin typeface="+mn-lt"/>
              <a:ea typeface="ＭＳ Ｐゴシック" pitchFamily="34" charset="-128"/>
            </a:endParaRPr>
          </a:p>
          <a:p>
            <a:r>
              <a:rPr lang="en-GB" altLang="en-US" i="0" baseline="0" dirty="0">
                <a:latin typeface="+mn-lt"/>
                <a:ea typeface="ＭＳ Ｐゴシック" pitchFamily="34" charset="-128"/>
              </a:rPr>
              <a:t>In addition, personal data that has been </a:t>
            </a:r>
            <a:r>
              <a:rPr lang="en-GB" altLang="en-US" i="0" baseline="0" dirty="0" err="1">
                <a:latin typeface="+mn-lt"/>
                <a:ea typeface="ＭＳ Ｐゴシック" pitchFamily="34" charset="-128"/>
              </a:rPr>
              <a:t>pseudonymised</a:t>
            </a:r>
            <a:r>
              <a:rPr lang="en-GB" altLang="en-US" i="0" baseline="0" dirty="0">
                <a:latin typeface="+mn-lt"/>
                <a:ea typeface="ＭＳ Ｐゴシック" pitchFamily="34" charset="-128"/>
              </a:rPr>
              <a:t> can fall within the scope of the GDPR.</a:t>
            </a:r>
            <a:endParaRPr lang="en-GB" altLang="en-US" i="0" dirty="0">
              <a:latin typeface="+mn-lt"/>
              <a:ea typeface="ＭＳ Ｐゴシック" pitchFamily="34" charset="-128"/>
            </a:endParaRPr>
          </a:p>
          <a:p>
            <a:endParaRPr lang="en-GB" altLang="en-US" i="1" dirty="0">
              <a:latin typeface="+mn-lt"/>
              <a:ea typeface="ＭＳ Ｐゴシック" pitchFamily="34" charset="-128"/>
            </a:endParaRPr>
          </a:p>
          <a:p>
            <a:r>
              <a:rPr lang="en-GB" altLang="en-US" i="0" dirty="0">
                <a:latin typeface="+mn-lt"/>
                <a:ea typeface="ＭＳ Ｐゴシック" pitchFamily="34" charset="-128"/>
              </a:rPr>
              <a:t>Ok, what about sensitive personal data   -</a:t>
            </a:r>
            <a:r>
              <a:rPr lang="en-GB" altLang="en-US" i="0" baseline="0" dirty="0">
                <a:latin typeface="+mn-lt"/>
                <a:ea typeface="ＭＳ Ｐゴシック" pitchFamily="34" charset="-128"/>
              </a:rPr>
              <a:t>what kind of data would be classed as sensitive personal data under data protection legislation?</a:t>
            </a:r>
          </a:p>
          <a:p>
            <a:endParaRPr lang="en-GB" altLang="en-US" i="0" baseline="0" dirty="0">
              <a:latin typeface="+mn-lt"/>
              <a:ea typeface="ＭＳ Ｐゴシック" pitchFamily="34" charset="-128"/>
            </a:endParaRPr>
          </a:p>
          <a:p>
            <a:endParaRPr lang="en-GB" altLang="en-US" i="0" baseline="0" dirty="0">
              <a:latin typeface="+mn-lt"/>
              <a:ea typeface="ＭＳ Ｐゴシック" pitchFamily="34" charset="-128"/>
            </a:endParaRPr>
          </a:p>
          <a:p>
            <a:endParaRPr lang="en-GB" altLang="en-US" i="1" dirty="0">
              <a:latin typeface="+mn-lt"/>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16</a:t>
            </a:fld>
            <a:endParaRPr lang="en-GB"/>
          </a:p>
        </p:txBody>
      </p:sp>
    </p:spTree>
    <p:extLst>
      <p:ext uri="{BB962C8B-B14F-4D97-AF65-F5344CB8AC3E}">
        <p14:creationId xmlns:p14="http://schemas.microsoft.com/office/powerpoint/2010/main" val="202724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rights for individuals under both the DPA and the GDPR is</a:t>
            </a:r>
            <a:r>
              <a:rPr lang="en-GB" baseline="0" dirty="0"/>
              <a:t> the right to access their personal data that an organisation holds about them. This is called a Subject Access Request, or SAR.</a:t>
            </a:r>
          </a:p>
          <a:p>
            <a:endParaRPr lang="en-GB" baseline="0" dirty="0"/>
          </a:p>
          <a:p>
            <a:r>
              <a:rPr lang="en-GB" baseline="0" dirty="0"/>
              <a:t>The requirements under the current Law for </a:t>
            </a:r>
            <a:r>
              <a:rPr lang="en-GB" dirty="0"/>
              <a:t>Data controllers are</a:t>
            </a:r>
            <a:r>
              <a:rPr lang="en-GB" baseline="0" dirty="0"/>
              <a:t> as follows:</a:t>
            </a:r>
            <a:endParaRPr lang="en-GB" dirty="0"/>
          </a:p>
          <a:p>
            <a:r>
              <a:rPr lang="en-GB" dirty="0"/>
              <a:t> </a:t>
            </a:r>
          </a:p>
          <a:p>
            <a:r>
              <a:rPr lang="en-GB" dirty="0"/>
              <a:t>You have 40 calendar days to respond</a:t>
            </a:r>
            <a:r>
              <a:rPr lang="en-GB" baseline="0" dirty="0"/>
              <a:t> to a SAR, </a:t>
            </a:r>
            <a:r>
              <a:rPr lang="en-GB" dirty="0"/>
              <a:t>even if nothing is held. If you do not have clear effective procedures in place, with responsibilities assigned, it will be challenging for you to meet the deadline.</a:t>
            </a:r>
          </a:p>
          <a:p>
            <a:r>
              <a:rPr lang="en-GB" dirty="0"/>
              <a:t>You must provide copies of the information in permanent form,</a:t>
            </a:r>
            <a:r>
              <a:rPr lang="en-GB" baseline="0" dirty="0"/>
              <a:t> however you do not necessarily need to provide the </a:t>
            </a:r>
            <a:r>
              <a:rPr lang="en-GB" dirty="0"/>
              <a:t>originals</a:t>
            </a:r>
          </a:p>
          <a:p>
            <a:r>
              <a:rPr lang="en-GB" dirty="0"/>
              <a:t>You must provide all copies held at the time of the request, regardless of whether they are scheduled for deletion.</a:t>
            </a:r>
          </a:p>
          <a:p>
            <a:endParaRPr lang="en-GB" dirty="0"/>
          </a:p>
        </p:txBody>
      </p:sp>
      <p:sp>
        <p:nvSpPr>
          <p:cNvPr id="4" name="Slide Number Placeholder 3"/>
          <p:cNvSpPr>
            <a:spLocks noGrp="1"/>
          </p:cNvSpPr>
          <p:nvPr>
            <p:ph type="sldNum" sz="quarter" idx="10"/>
          </p:nvPr>
        </p:nvSpPr>
        <p:spPr/>
        <p:txBody>
          <a:bodyPr/>
          <a:lstStyle/>
          <a:p>
            <a:fld id="{CF6E4A98-156A-4384-8D1A-0E3278B7F606}" type="slidenum">
              <a:rPr lang="en-GB" smtClean="0"/>
              <a:t>23</a:t>
            </a:fld>
            <a:endParaRPr lang="en-GB"/>
          </a:p>
        </p:txBody>
      </p:sp>
    </p:spTree>
    <p:extLst>
      <p:ext uri="{BB962C8B-B14F-4D97-AF65-F5344CB8AC3E}">
        <p14:creationId xmlns:p14="http://schemas.microsoft.com/office/powerpoint/2010/main" val="97403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Subject Access Requests process itself puts certain requirements on the requestor too, namely:</a:t>
            </a:r>
          </a:p>
          <a:p>
            <a:r>
              <a:rPr lang="en-GB" dirty="0"/>
              <a:t>Requests must be in writing, however the request itself doesn’t have to specify or name the DPA specifically.</a:t>
            </a:r>
          </a:p>
          <a:p>
            <a:r>
              <a:rPr lang="en-GB" dirty="0"/>
              <a:t>They should provide proof of identity so that the data controller can verify who is making the request.</a:t>
            </a:r>
          </a:p>
          <a:p>
            <a:r>
              <a:rPr lang="en-GB" dirty="0"/>
              <a:t>They must pay an administration fee. This is normally £10 and up to £50 for manual health records</a:t>
            </a:r>
          </a:p>
          <a:p>
            <a:r>
              <a:rPr lang="en-GB" dirty="0"/>
              <a:t>The data controller can ask for clarification of request, more information, or the fee if this has not been provided initially. This “stops the clock” in terms of time to respond.</a:t>
            </a:r>
          </a:p>
          <a:p>
            <a:endParaRPr lang="en-GB" dirty="0"/>
          </a:p>
          <a:p>
            <a:endParaRPr lang="en-GB" dirty="0"/>
          </a:p>
          <a:p>
            <a:r>
              <a:rPr lang="en-GB" dirty="0"/>
              <a:t>The rules for dealing with subject access requests will change under the GDPR;</a:t>
            </a:r>
            <a:r>
              <a:rPr lang="en-GB" baseline="0" dirty="0"/>
              <a:t> the main change is that in</a:t>
            </a:r>
            <a:r>
              <a:rPr lang="en-GB" dirty="0"/>
              <a:t> most cases you will not be able to charge for complying with a request and normally you will have just a month to comply, rather than the current 40 days. </a:t>
            </a:r>
          </a:p>
        </p:txBody>
      </p:sp>
      <p:sp>
        <p:nvSpPr>
          <p:cNvPr id="4" name="Slide Number Placeholder 3"/>
          <p:cNvSpPr>
            <a:spLocks noGrp="1"/>
          </p:cNvSpPr>
          <p:nvPr>
            <p:ph type="sldNum" sz="quarter" idx="10"/>
          </p:nvPr>
        </p:nvSpPr>
        <p:spPr/>
        <p:txBody>
          <a:bodyPr/>
          <a:lstStyle/>
          <a:p>
            <a:fld id="{CF6E4A98-156A-4384-8D1A-0E3278B7F606}" type="slidenum">
              <a:rPr lang="en-GB" smtClean="0"/>
              <a:t>24</a:t>
            </a:fld>
            <a:endParaRPr lang="en-GB"/>
          </a:p>
        </p:txBody>
      </p:sp>
    </p:spTree>
    <p:extLst>
      <p:ext uri="{BB962C8B-B14F-4D97-AF65-F5344CB8AC3E}">
        <p14:creationId xmlns:p14="http://schemas.microsoft.com/office/powerpoint/2010/main" val="250133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341821"/>
            <a:ext cx="7560000" cy="1660547"/>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13 March,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52088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6" y="435894"/>
            <a:ext cx="7560000" cy="658425"/>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668135"/>
            <a:ext cx="8393704" cy="4116717"/>
          </a:xfrm>
        </p:spPr>
        <p:txBody>
          <a:bodyPr/>
          <a:lstStyle/>
          <a:p>
            <a:r>
              <a:rPr lang="en-US"/>
              <a:t>Click icon to add chart</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13 March,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26211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6" y="435895"/>
            <a:ext cx="7560000" cy="645461"/>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1223857"/>
            <a:ext cx="7570811" cy="4677480"/>
          </a:xfrm>
        </p:spPr>
        <p:txBody>
          <a:bodyPr/>
          <a:lstStyle/>
          <a:p>
            <a:r>
              <a:rPr lang="en-US"/>
              <a:t>Click icon to add table</a:t>
            </a:r>
            <a:endParaRPr lang="en-GB" dirty="0"/>
          </a:p>
        </p:txBody>
      </p:sp>
      <p:sp>
        <p:nvSpPr>
          <p:cNvPr id="8"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13 March, 2018</a:t>
            </a:fld>
            <a:endParaRPr lang="en-US" dirty="0"/>
          </a:p>
        </p:txBody>
      </p:sp>
    </p:spTree>
    <p:extLst>
      <p:ext uri="{BB962C8B-B14F-4D97-AF65-F5344CB8AC3E}">
        <p14:creationId xmlns:p14="http://schemas.microsoft.com/office/powerpoint/2010/main" val="174446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13/03/18</a:t>
            </a:fld>
            <a:endParaRPr lang="en-GB">
              <a:solidFill>
                <a:srgbClr val="000000">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02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13/03/18</a:t>
            </a:fld>
            <a:endParaRPr lang="en-GB">
              <a:solidFill>
                <a:srgbClr val="000000">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a:t>Click icon to add picture</a:t>
            </a:r>
          </a:p>
        </p:txBody>
      </p:sp>
    </p:spTree>
    <p:extLst>
      <p:ext uri="{BB962C8B-B14F-4D97-AF65-F5344CB8AC3E}">
        <p14:creationId xmlns:p14="http://schemas.microsoft.com/office/powerpoint/2010/main" val="2445890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13 March, 2018</a:t>
            </a:fld>
            <a:endParaRPr lang="en-US" dirty="0"/>
          </a:p>
        </p:txBody>
      </p:sp>
      <p:cxnSp>
        <p:nvCxnSpPr>
          <p:cNvPr id="8" name="Straight Connector 7"/>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Tree>
    <p:extLst>
      <p:ext uri="{BB962C8B-B14F-4D97-AF65-F5344CB8AC3E}">
        <p14:creationId xmlns:p14="http://schemas.microsoft.com/office/powerpoint/2010/main" val="2423477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13 March, 2018</a:t>
            </a:fld>
            <a:endParaRPr lang="en-US" dirty="0"/>
          </a:p>
        </p:txBody>
      </p:sp>
    </p:spTree>
    <p:extLst>
      <p:ext uri="{BB962C8B-B14F-4D97-AF65-F5344CB8AC3E}">
        <p14:creationId xmlns:p14="http://schemas.microsoft.com/office/powerpoint/2010/main" val="876892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13 March, 2018</a:t>
            </a:fld>
            <a:endParaRPr lang="en-US" dirty="0"/>
          </a:p>
        </p:txBody>
      </p:sp>
      <p:cxnSp>
        <p:nvCxnSpPr>
          <p:cNvPr id="8" name="Straight Connector 7"/>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Tree>
    <p:extLst>
      <p:ext uri="{BB962C8B-B14F-4D97-AF65-F5344CB8AC3E}">
        <p14:creationId xmlns:p14="http://schemas.microsoft.com/office/powerpoint/2010/main" val="388599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10"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13 March, 2018</a:t>
            </a:fld>
            <a:endParaRPr lang="en-US" dirty="0"/>
          </a:p>
        </p:txBody>
      </p:sp>
      <p:cxnSp>
        <p:nvCxnSpPr>
          <p:cNvPr id="11" name="Straight Connector 10"/>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Tree>
    <p:extLst>
      <p:ext uri="{BB962C8B-B14F-4D97-AF65-F5344CB8AC3E}">
        <p14:creationId xmlns:p14="http://schemas.microsoft.com/office/powerpoint/2010/main" val="190400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10"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13 March, 2018</a:t>
            </a:fld>
            <a:endParaRPr lang="en-US" dirty="0"/>
          </a:p>
        </p:txBody>
      </p:sp>
      <p:cxnSp>
        <p:nvCxnSpPr>
          <p:cNvPr id="12" name="Straight Connector 11"/>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Tree>
    <p:extLst>
      <p:ext uri="{BB962C8B-B14F-4D97-AF65-F5344CB8AC3E}">
        <p14:creationId xmlns:p14="http://schemas.microsoft.com/office/powerpoint/2010/main" val="348363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10"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13 March, 2018</a:t>
            </a:fld>
            <a:endParaRPr lang="en-US" dirty="0"/>
          </a:p>
        </p:txBody>
      </p:sp>
      <p:cxnSp>
        <p:nvCxnSpPr>
          <p:cNvPr id="9" name="Straight Connector 8"/>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Tree>
    <p:extLst>
      <p:ext uri="{BB962C8B-B14F-4D97-AF65-F5344CB8AC3E}">
        <p14:creationId xmlns:p14="http://schemas.microsoft.com/office/powerpoint/2010/main" val="221437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4"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88042" y="1675647"/>
            <a:ext cx="7560000" cy="4083188"/>
          </a:xfrm>
        </p:spPr>
        <p:txBody>
          <a:bodyPr/>
          <a:lstStyle>
            <a:lvl1pPr>
              <a:lnSpc>
                <a:spcPts val="2000"/>
              </a:lnSpc>
              <a:spcAft>
                <a:spcPts val="600"/>
              </a:spcAft>
              <a:defRPr sz="2400"/>
            </a:lvl1pPr>
            <a:lvl2pPr>
              <a:lnSpc>
                <a:spcPts val="2000"/>
              </a:lnSpc>
              <a:spcAft>
                <a:spcPts val="600"/>
              </a:spcAft>
              <a:defRPr sz="2400"/>
            </a:lvl2pPr>
            <a:lvl3pPr>
              <a:lnSpc>
                <a:spcPts val="2000"/>
              </a:lnSpc>
              <a:spcAft>
                <a:spcPts val="600"/>
              </a:spcAft>
              <a:defRPr sz="2000"/>
            </a:lvl3pPr>
            <a:lvl4pPr>
              <a:lnSpc>
                <a:spcPts val="2000"/>
              </a:lnSpc>
              <a:spcAft>
                <a:spcPts val="600"/>
              </a:spcAft>
              <a:defRPr sz="2000"/>
            </a:lvl4pPr>
            <a:lvl5pPr>
              <a:lnSpc>
                <a:spcPts val="2000"/>
              </a:lnSpc>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13 March,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49294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p>
            <a:fld id="{E4E00EF0-048C-114D-ADD5-1D5ACA69D45F}" type="slidenum">
              <a:rPr lang="en-GB" smtClean="0"/>
              <a:pPr/>
              <a:t>‹#›</a:t>
            </a:fld>
            <a:endParaRPr lang="en-GB" dirty="0"/>
          </a:p>
        </p:txBody>
      </p:sp>
      <p:sp>
        <p:nvSpPr>
          <p:cNvPr id="4" name="Date Placeholder 3"/>
          <p:cNvSpPr>
            <a:spLocks noGrp="1"/>
          </p:cNvSpPr>
          <p:nvPr>
            <p:ph type="dt" sz="half" idx="11"/>
          </p:nvPr>
        </p:nvSpPr>
        <p:spPr/>
        <p:txBody>
          <a:bodyPr/>
          <a:lstStyle/>
          <a:p>
            <a:fld id="{0ABF9059-2BCA-7548-ABD1-121CD61CD08A}" type="datetime3">
              <a:rPr lang="en-GB" smtClean="0"/>
              <a:t>13 March, 2018</a:t>
            </a:fld>
            <a:endParaRPr lang="en-US" dirty="0"/>
          </a:p>
        </p:txBody>
      </p:sp>
      <p:sp>
        <p:nvSpPr>
          <p:cNvPr id="5"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225665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13 March,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083930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13 March,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159972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13 March,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762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13 March,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917717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5" y="341822"/>
            <a:ext cx="6480000"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idx="1"/>
          </p:nvPr>
        </p:nvSpPr>
        <p:spPr>
          <a:xfrm>
            <a:off x="375471" y="2420888"/>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4"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13 March, 2018</a:t>
            </a:fld>
            <a:endParaRPr lang="en-US" dirty="0"/>
          </a:p>
        </p:txBody>
      </p:sp>
    </p:spTree>
    <p:extLst>
      <p:ext uri="{BB962C8B-B14F-4D97-AF65-F5344CB8AC3E}">
        <p14:creationId xmlns:p14="http://schemas.microsoft.com/office/powerpoint/2010/main" val="1658996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13 March, 2018</a:t>
            </a:fld>
            <a:endParaRPr lang="en-US" dirty="0"/>
          </a:p>
        </p:txBody>
      </p:sp>
      <p:cxnSp>
        <p:nvCxnSpPr>
          <p:cNvPr id="8" name="Straight Connector 7"/>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Tree>
    <p:extLst>
      <p:ext uri="{BB962C8B-B14F-4D97-AF65-F5344CB8AC3E}">
        <p14:creationId xmlns:p14="http://schemas.microsoft.com/office/powerpoint/2010/main" val="1351787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13 March, 2018</a:t>
            </a:fld>
            <a:endParaRPr lang="en-US" dirty="0"/>
          </a:p>
        </p:txBody>
      </p:sp>
      <p:cxnSp>
        <p:nvCxnSpPr>
          <p:cNvPr id="7" name="Straight Connector 6"/>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Tree>
    <p:extLst>
      <p:ext uri="{BB962C8B-B14F-4D97-AF65-F5344CB8AC3E}">
        <p14:creationId xmlns:p14="http://schemas.microsoft.com/office/powerpoint/2010/main" val="1646625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2 lines - N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13 March, 2018</a:t>
            </a:fld>
            <a:endParaRPr lang="en-US" dirty="0"/>
          </a:p>
        </p:txBody>
      </p:sp>
      <p:cxnSp>
        <p:nvCxnSpPr>
          <p:cNvPr id="8" name="Straight Connector 7"/>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Tree>
    <p:extLst>
      <p:ext uri="{BB962C8B-B14F-4D97-AF65-F5344CB8AC3E}">
        <p14:creationId xmlns:p14="http://schemas.microsoft.com/office/powerpoint/2010/main" val="1762273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13 March, 2018</a:t>
            </a:fld>
            <a:endParaRPr lang="en-US" dirty="0"/>
          </a:p>
        </p:txBody>
      </p:sp>
      <p:cxnSp>
        <p:nvCxnSpPr>
          <p:cNvPr id="7" name="Straight Connector 6"/>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Tree>
    <p:extLst>
      <p:ext uri="{BB962C8B-B14F-4D97-AF65-F5344CB8AC3E}">
        <p14:creationId xmlns:p14="http://schemas.microsoft.com/office/powerpoint/2010/main" val="183616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4" y="435893"/>
            <a:ext cx="7560000" cy="658424"/>
          </a:xfrm>
        </p:spPr>
        <p:txBody>
          <a:bodyPr/>
          <a:lstStyle/>
          <a:p>
            <a:r>
              <a:rPr lang="en-US"/>
              <a:t>Click to edit Master title style</a:t>
            </a:r>
            <a:endParaRPr lang="en-GB" dirty="0"/>
          </a:p>
        </p:txBody>
      </p:sp>
      <p:sp>
        <p:nvSpPr>
          <p:cNvPr id="3" name="Content Placeholder 2"/>
          <p:cNvSpPr>
            <a:spLocks noGrp="1"/>
          </p:cNvSpPr>
          <p:nvPr>
            <p:ph idx="1"/>
          </p:nvPr>
        </p:nvSpPr>
        <p:spPr>
          <a:xfrm>
            <a:off x="388042" y="1675647"/>
            <a:ext cx="7560000" cy="4083188"/>
          </a:xfrm>
        </p:spPr>
        <p:txBody>
          <a:bodyPr/>
          <a:lstStyle>
            <a:lvl2pPr>
              <a:lnSpc>
                <a:spcPts val="2000"/>
              </a:lnSpc>
              <a:defRPr/>
            </a:lvl2pPr>
            <a:lvl3pPr>
              <a:lnSpc>
                <a:spcPts val="2000"/>
              </a:lnSpc>
              <a:defRPr/>
            </a:lvl3pPr>
            <a:lvl4pPr>
              <a:lnSpc>
                <a:spcPts val="2000"/>
              </a:lnSpc>
              <a:defRPr/>
            </a:lvl4pPr>
            <a:lvl5pPr>
              <a:lnSpc>
                <a:spcPts val="2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13 March,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70600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qua">
    <p:spTree>
      <p:nvGrpSpPr>
        <p:cNvPr id="1" name=""/>
        <p:cNvGrpSpPr/>
        <p:nvPr/>
      </p:nvGrpSpPr>
      <p:grpSpPr>
        <a:xfrm>
          <a:off x="0" y="0"/>
          <a:ext cx="0" cy="0"/>
          <a:chOff x="0" y="0"/>
          <a:chExt cx="0" cy="0"/>
        </a:xfrm>
      </p:grpSpPr>
      <p:sp>
        <p:nvSpPr>
          <p:cNvPr id="9"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13 March, 2018</a:t>
            </a:fld>
            <a:endParaRPr lang="en-US" dirty="0"/>
          </a:p>
        </p:txBody>
      </p:sp>
    </p:spTree>
    <p:extLst>
      <p:ext uri="{BB962C8B-B14F-4D97-AF65-F5344CB8AC3E}">
        <p14:creationId xmlns:p14="http://schemas.microsoft.com/office/powerpoint/2010/main" val="1310878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qua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935193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qua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137767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qua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771422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aqua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066467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110241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green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880046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green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307512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green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144993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green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43621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3"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675647"/>
            <a:ext cx="3600000" cy="4083188"/>
          </a:xfrm>
        </p:spPr>
        <p:txBody>
          <a:bodyPr/>
          <a:lstStyle>
            <a:lvl1pPr>
              <a:lnSpc>
                <a:spcPts val="2000"/>
              </a:lnSpc>
              <a:defRPr sz="2400"/>
            </a:lvl1pPr>
            <a:lvl2pPr>
              <a:lnSpc>
                <a:spcPts val="2000"/>
              </a:lnSpc>
              <a:defRPr sz="2400"/>
            </a:lvl2pPr>
            <a:lvl3pPr>
              <a:lnSpc>
                <a:spcPts val="2000"/>
              </a:lnSpc>
              <a:defRPr sz="2000"/>
            </a:lvl3pPr>
            <a:lvl4pPr>
              <a:lnSpc>
                <a:spcPts val="2000"/>
              </a:lnSpc>
              <a:defRPr sz="2000"/>
            </a:lvl4pPr>
            <a:lvl5pPr>
              <a:lnSpc>
                <a:spcPts val="2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348043" y="1675647"/>
            <a:ext cx="3600000" cy="4083188"/>
          </a:xfrm>
        </p:spPr>
        <p:txBody>
          <a:bodyPr/>
          <a:lstStyle>
            <a:lvl1pPr>
              <a:lnSpc>
                <a:spcPts val="2000"/>
              </a:lnSpc>
              <a:defRPr sz="2400"/>
            </a:lvl1pPr>
            <a:lvl2pPr>
              <a:lnSpc>
                <a:spcPts val="2000"/>
              </a:lnSpc>
              <a:defRPr sz="2400"/>
            </a:lvl2pPr>
            <a:lvl3pPr>
              <a:lnSpc>
                <a:spcPts val="2000"/>
              </a:lnSpc>
              <a:defRPr sz="2000"/>
            </a:lvl3pPr>
            <a:lvl4pPr>
              <a:lnSpc>
                <a:spcPts val="2000"/>
              </a:lnSpc>
              <a:defRPr sz="2000"/>
            </a:lvl4pPr>
            <a:lvl5pPr>
              <a:lnSpc>
                <a:spcPts val="2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13 March, 2018</a:t>
            </a:fld>
            <a:endParaRPr lang="en-US" dirty="0"/>
          </a:p>
        </p:txBody>
      </p:sp>
      <p:sp>
        <p:nvSpPr>
          <p:cNvPr id="9"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791954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87438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urple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5367790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urple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305826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urple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007473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urple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517365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4108232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orange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534534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orange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951898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orange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915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orange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14560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3"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675647"/>
            <a:ext cx="7560000" cy="4083188"/>
          </a:xfrm>
        </p:spPr>
        <p:txBody>
          <a:bodyPr numCol="2" spcCol="288000"/>
          <a:lstStyle>
            <a:lvl1pPr>
              <a:lnSpc>
                <a:spcPts val="2000"/>
              </a:lnSpc>
              <a:defRPr sz="2400"/>
            </a:lvl1pPr>
            <a:lvl2pPr>
              <a:lnSpc>
                <a:spcPts val="2000"/>
              </a:lnSpc>
              <a:defRPr sz="2400"/>
            </a:lvl2pPr>
            <a:lvl3pPr>
              <a:lnSpc>
                <a:spcPts val="2000"/>
              </a:lnSpc>
              <a:defRPr sz="2000"/>
            </a:lvl3pPr>
            <a:lvl4pPr>
              <a:lnSpc>
                <a:spcPts val="2000"/>
              </a:lnSpc>
              <a:defRPr sz="2000"/>
            </a:lvl4pPr>
            <a:lvl5pPr>
              <a:lnSpc>
                <a:spcPts val="2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13 March,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47768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187428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ink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462912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ink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971885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ink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508929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ink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40162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69" y="1675647"/>
            <a:ext cx="4149877" cy="4083188"/>
          </a:xfrm>
        </p:spPr>
        <p:txBody>
          <a:bodyPr/>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4" y="1675647"/>
            <a:ext cx="4124607" cy="4065164"/>
          </a:xfrm>
        </p:spPr>
        <p:txBody>
          <a:bodyPr/>
          <a:lstStyle/>
          <a:p>
            <a:r>
              <a:rPr lang="en-US"/>
              <a:t>Click icon to add picture</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13 March, 2018</a:t>
            </a:fld>
            <a:endParaRPr lang="en-US" dirty="0"/>
          </a:p>
        </p:txBody>
      </p:sp>
      <p:sp>
        <p:nvSpPr>
          <p:cNvPr id="9"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47751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6" y="435894"/>
            <a:ext cx="7560000" cy="658425"/>
          </a:xfrm>
        </p:spPr>
        <p:txBody>
          <a:bodyPr/>
          <a:lstStyle/>
          <a:p>
            <a:r>
              <a:rPr lang="en-US"/>
              <a:t>Click to edit Master title style</a:t>
            </a:r>
            <a:endParaRPr lang="en-GB" dirty="0"/>
          </a:p>
        </p:txBody>
      </p:sp>
      <p:sp>
        <p:nvSpPr>
          <p:cNvPr id="6"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13 March,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34721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6127669"/>
            <a:ext cx="9144000" cy="730331"/>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8046" y="435894"/>
            <a:ext cx="7560000" cy="658425"/>
          </a:xfrm>
        </p:spPr>
        <p:txBody>
          <a:bodyPr/>
          <a:lstStyle>
            <a:lvl1pPr>
              <a:defRPr>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508937"/>
            <a:ext cx="463550" cy="220975"/>
          </a:xfrm>
          <a:prstGeom prst="rect">
            <a:avLst/>
          </a:prstGeom>
        </p:spPr>
      </p:pic>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13 March, 2018</a:t>
            </a:fld>
            <a:endParaRPr lang="en-US" dirty="0"/>
          </a:p>
        </p:txBody>
      </p:sp>
      <p:sp>
        <p:nvSpPr>
          <p:cNvPr id="9"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58235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5"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69" y="1675647"/>
            <a:ext cx="3972595" cy="4083188"/>
          </a:xfrm>
        </p:spPr>
        <p:txBody>
          <a:bodyPr/>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6" y="1675647"/>
            <a:ext cx="4137025" cy="4066117"/>
          </a:xfrm>
        </p:spPr>
        <p:txBody>
          <a:bodyPr/>
          <a:lstStyle/>
          <a:p>
            <a:r>
              <a:rPr lang="en-US"/>
              <a:t>Click icon to add chart</a:t>
            </a:r>
            <a:endParaRPr lang="en-GB"/>
          </a:p>
        </p:txBody>
      </p:sp>
      <p:sp>
        <p:nvSpPr>
          <p:cNvPr id="7"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13 March,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37622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image" Target="../media/image5.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2.xml"/><Relationship Id="rId7" Type="http://schemas.openxmlformats.org/officeDocument/2006/relationships/image" Target="../media/image10.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7.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2.xml"/><Relationship Id="rId7" Type="http://schemas.openxmlformats.org/officeDocument/2006/relationships/image" Target="../media/image10.emf"/><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9.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image" Target="../media/image11.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6.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0.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42.xml"/><Relationship Id="rId7" Type="http://schemas.openxmlformats.org/officeDocument/2006/relationships/image" Target="../media/image1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7.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21.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47.xml"/><Relationship Id="rId7" Type="http://schemas.openxmlformats.org/officeDocument/2006/relationships/image" Target="../media/image13.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8.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2.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2.xml"/><Relationship Id="rId7" Type="http://schemas.openxmlformats.org/officeDocument/2006/relationships/image" Target="../media/image14.emf"/><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9.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2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127669"/>
            <a:ext cx="9144000" cy="730331"/>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2" y="435894"/>
            <a:ext cx="7560000" cy="1238249"/>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88042" y="1675647"/>
            <a:ext cx="7560000" cy="40831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13 March, 2018</a:t>
            </a:fld>
            <a:endParaRPr lang="en-US" dirty="0"/>
          </a:p>
        </p:txBody>
      </p:sp>
      <p:pic>
        <p:nvPicPr>
          <p:cNvPr id="10" name="Picture 9" descr="mba.em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93101" y="381538"/>
            <a:ext cx="463550" cy="166059"/>
          </a:xfrm>
          <a:prstGeom prst="rect">
            <a:avLst/>
          </a:prstGeom>
        </p:spPr>
      </p:pic>
    </p:spTree>
    <p:extLst>
      <p:ext uri="{BB962C8B-B14F-4D97-AF65-F5344CB8AC3E}">
        <p14:creationId xmlns:p14="http://schemas.microsoft.com/office/powerpoint/2010/main" val="26622296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7" r:id="rId12"/>
    <p:sldLayoutId id="2147483768" r:id="rId13"/>
    <p:sldLayoutId id="2147483769" r:id="rId14"/>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ts val="2000"/>
        </a:lnSpc>
        <a:spcBef>
          <a:spcPts val="600"/>
        </a:spcBef>
        <a:spcAft>
          <a:spcPts val="600"/>
        </a:spcAft>
        <a:buFont typeface="Arial"/>
        <a:buNone/>
        <a:defRPr sz="2400" b="1" i="0" kern="1200" spc="-20">
          <a:solidFill>
            <a:schemeClr val="tx1"/>
          </a:solidFill>
          <a:latin typeface="Calibri"/>
          <a:ea typeface="+mn-ea"/>
          <a:cs typeface="Calibri"/>
        </a:defRPr>
      </a:lvl1pPr>
      <a:lvl2pPr marL="0" indent="0" algn="l" defTabSz="457200" rtl="0" eaLnBrk="1" latinLnBrk="0" hangingPunct="1">
        <a:lnSpc>
          <a:spcPts val="2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ts val="2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ts val="2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ts val="2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341822"/>
            <a:ext cx="6480000" cy="1661993"/>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13 March, 2018</a:t>
            </a:fld>
            <a:endParaRPr lang="en-US" dirty="0"/>
          </a:p>
        </p:txBody>
      </p:sp>
      <p:sp>
        <p:nvSpPr>
          <p:cNvPr id="11" name="Rectangle 10"/>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Tree>
    <p:extLst>
      <p:ext uri="{BB962C8B-B14F-4D97-AF65-F5344CB8AC3E}">
        <p14:creationId xmlns:p14="http://schemas.microsoft.com/office/powerpoint/2010/main" val="38757907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ts val="2400"/>
        </a:lnSpc>
        <a:spcBef>
          <a:spcPts val="0"/>
        </a:spcBef>
        <a:buFont typeface="Arial"/>
        <a:buNone/>
        <a:defRPr sz="2400" kern="1200" spc="-20">
          <a:solidFill>
            <a:schemeClr val="bg1"/>
          </a:solidFill>
          <a:latin typeface="Calibri"/>
          <a:ea typeface="+mn-ea"/>
          <a:cs typeface="Calibri"/>
        </a:defRPr>
      </a:lvl1pPr>
      <a:lvl2pPr marL="0" indent="0" algn="l" defTabSz="457200" rtl="0" eaLnBrk="1" latinLnBrk="0" hangingPunct="1">
        <a:lnSpc>
          <a:spcPts val="2400"/>
        </a:lnSpc>
        <a:spcBef>
          <a:spcPts val="0"/>
        </a:spcBef>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341822"/>
            <a:ext cx="7560000"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13 March, 2018</a:t>
            </a:fld>
            <a:endParaRPr lang="en-US" dirty="0"/>
          </a:p>
        </p:txBody>
      </p:sp>
      <p:sp>
        <p:nvSpPr>
          <p:cNvPr id="10" name="Rectangle 9"/>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
        <p:nvSpPr>
          <p:cNvPr id="8" name="Text Placeholder 2"/>
          <p:cNvSpPr>
            <a:spLocks noGrp="1"/>
          </p:cNvSpPr>
          <p:nvPr>
            <p:ph type="body"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766" r:id="rId1"/>
    <p:sldLayoutId id="2147483666" r:id="rId2"/>
    <p:sldLayoutId id="2147483667" r:id="rId3"/>
    <p:sldLayoutId id="2147483668" r:id="rId4"/>
    <p:sldLayoutId id="2147483669"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2400"/>
        </a:lnSpc>
        <a:spcBef>
          <a:spcPts val="0"/>
        </a:spcBef>
        <a:buFont typeface="Arial"/>
        <a:buNone/>
        <a:defRPr sz="2400" kern="1200" spc="-20">
          <a:solidFill>
            <a:schemeClr val="bg1"/>
          </a:solidFill>
          <a:latin typeface="+mn-lt"/>
          <a:ea typeface="+mn-ea"/>
          <a:cs typeface="Calibri"/>
        </a:defRPr>
      </a:lvl1pPr>
      <a:lvl2pPr marL="0" indent="0" algn="l" defTabSz="457200" rtl="0" eaLnBrk="1" latinLnBrk="0" hangingPunct="1">
        <a:lnSpc>
          <a:spcPts val="2400"/>
        </a:lnSpc>
        <a:spcBef>
          <a:spcPts val="0"/>
        </a:spcBef>
        <a:buFont typeface="Arial"/>
        <a:buNone/>
        <a:defRPr sz="24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6093296"/>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5" y="341822"/>
            <a:ext cx="6480000"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71" y="2420888"/>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14"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13 March, 2018</a:t>
            </a:fld>
            <a:endParaRPr lang="en-US" dirty="0"/>
          </a:p>
        </p:txBody>
      </p:sp>
      <p:sp>
        <p:nvSpPr>
          <p:cNvPr id="17" name="Rectangle 1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0" name="Picture 9"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5856840"/>
            <a:ext cx="473891" cy="473891"/>
          </a:xfrm>
          <a:prstGeom prst="rect">
            <a:avLst/>
          </a:prstGeom>
        </p:spPr>
      </p:pic>
    </p:spTree>
    <p:extLst>
      <p:ext uri="{BB962C8B-B14F-4D97-AF65-F5344CB8AC3E}">
        <p14:creationId xmlns:p14="http://schemas.microsoft.com/office/powerpoint/2010/main" val="2972187777"/>
      </p:ext>
    </p:extLst>
  </p:cSld>
  <p:clrMap bg1="lt1" tx1="dk1" bg2="lt2" tx2="dk2" accent1="accent1" accent2="accent2" accent3="accent3" accent4="accent4" accent5="accent5" accent6="accent6" hlink="hlink" folHlink="folHlink"/>
  <p:sldLayoutIdLst>
    <p:sldLayoutId id="2147483765" r:id="rId1"/>
    <p:sldLayoutId id="2147483761" r:id="rId2"/>
    <p:sldLayoutId id="2147483762" r:id="rId3"/>
    <p:sldLayoutId id="2147483763" r:id="rId4"/>
    <p:sldLayoutId id="21474837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ts val="2400"/>
        </a:lnSpc>
        <a:spcBef>
          <a:spcPts val="0"/>
        </a:spcBef>
        <a:buFont typeface="Arial"/>
        <a:buNone/>
        <a:defRPr sz="2400" kern="1200" spc="-20">
          <a:solidFill>
            <a:schemeClr val="tx1"/>
          </a:solidFill>
          <a:latin typeface="Calibri"/>
          <a:ea typeface="+mn-ea"/>
          <a:cs typeface="Calibri"/>
        </a:defRPr>
      </a:lvl1pPr>
      <a:lvl2pPr marL="0" indent="0" algn="l" defTabSz="457200" rtl="0" eaLnBrk="1" latinLnBrk="0" hangingPunct="1">
        <a:lnSpc>
          <a:spcPts val="2400"/>
        </a:lnSpc>
        <a:spcBef>
          <a:spcPts val="0"/>
        </a:spcBef>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a:blipFill rotWithShape="1">
            <a:blip r:embed="rId9"/>
            <a:stretch>
              <a:fillRect/>
            </a:stretch>
          </a:blipFill>
        </p:spPr>
      </p:pic>
      <p:sp>
        <p:nvSpPr>
          <p:cNvPr id="2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Second level</a:t>
            </a:r>
          </a:p>
        </p:txBody>
      </p:sp>
      <p:sp>
        <p:nvSpPr>
          <p:cNvPr id="2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2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8454410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Second level</a:t>
            </a:r>
          </a:p>
        </p:txBody>
      </p:sp>
      <p:sp>
        <p:nvSpPr>
          <p:cNvPr id="1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07228907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Second level</a:t>
            </a:r>
          </a:p>
        </p:txBody>
      </p:sp>
      <p:sp>
        <p:nvSpPr>
          <p:cNvPr id="1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80387789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1" name="Rectangle 10"/>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
        <p:nvSpPr>
          <p:cNvPr id="15"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mn-cs"/>
              </a:rPr>
              <a:t>Second level</a:t>
            </a:r>
          </a:p>
        </p:txBody>
      </p:sp>
      <p:sp>
        <p:nvSpPr>
          <p:cNvPr id="16"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4665833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mn-cs"/>
              </a:rPr>
              <a:t>Second level</a:t>
            </a:r>
          </a:p>
        </p:txBody>
      </p:sp>
      <p:sp>
        <p:nvSpPr>
          <p:cNvPr id="1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13 March,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07646096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europa.eu/newsroom/document.cfm?doc_id=44100" TargetMode="External"/><Relationship Id="rId2" Type="http://schemas.openxmlformats.org/officeDocument/2006/relationships/hyperlink" Target="http://ec.europa.eu/information_society/newsroom/image/document/2016-51/wp243_annex_en_40856.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services.parliament.uk/bills/2017-19/dataprotection.html" TargetMode="External"/><Relationship Id="rId2" Type="http://schemas.openxmlformats.org/officeDocument/2006/relationships/hyperlink" Target="http://ec.europa.eu/newsroom/just/item-detail.cfm?item_id=50083"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uEuFGzXVY8s" TargetMode="External"/><Relationship Id="rId3" Type="http://schemas.openxmlformats.org/officeDocument/2006/relationships/hyperlink" Target="https://ico.org.uk/for-organisations/resources-and-support/data-protection-self-assessment/getting-ready-for-the-gdpr/" TargetMode="External"/><Relationship Id="rId7" Type="http://schemas.openxmlformats.org/officeDocument/2006/relationships/hyperlink" Target="https://www.eugdpr.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ico.org.uk/global/contact-us/advice-service-for-small-organisations/" TargetMode="External"/><Relationship Id="rId11" Type="http://schemas.openxmlformats.org/officeDocument/2006/relationships/image" Target="../media/image35.png"/><Relationship Id="rId5" Type="http://schemas.openxmlformats.org/officeDocument/2006/relationships/hyperlink" Target="https://ico.org.uk/media/1624219/preparing-for-the-gdpr-12-steps.pdf" TargetMode="External"/><Relationship Id="rId10" Type="http://schemas.openxmlformats.org/officeDocument/2006/relationships/hyperlink" Target="https://digital.nhs.uk/information-governance-alliance/General-Data-Protection-Regulation-guidance" TargetMode="External"/><Relationship Id="rId4" Type="http://schemas.openxmlformats.org/officeDocument/2006/relationships/hyperlink" Target="https://ico.org.uk/for-organisations/health/health-gdpr-faqs/" TargetMode="External"/><Relationship Id="rId9" Type="http://schemas.openxmlformats.org/officeDocument/2006/relationships/hyperlink" Target="https://www.bma.org.uk/advice/employment/ethics/confidentiality-and-health-records/gps-as-data-controller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Dr</a:t>
            </a:r>
            <a:r>
              <a:rPr lang="en-US" dirty="0"/>
              <a:t> Farah </a:t>
            </a:r>
            <a:r>
              <a:rPr lang="en-US" dirty="0" err="1"/>
              <a:t>Jameel</a:t>
            </a:r>
            <a:r>
              <a:rPr lang="en-US" dirty="0"/>
              <a:t> </a:t>
            </a:r>
          </a:p>
          <a:p>
            <a:r>
              <a:rPr lang="en-US" dirty="0"/>
              <a:t>GPC England Executive Team </a:t>
            </a:r>
          </a:p>
          <a:p>
            <a:r>
              <a:rPr lang="en-US" dirty="0"/>
              <a:t>@</a:t>
            </a:r>
            <a:r>
              <a:rPr lang="en-US" dirty="0" err="1"/>
              <a:t>DrFJameel</a:t>
            </a:r>
            <a:r>
              <a:rPr lang="en-US" dirty="0"/>
              <a:t> </a:t>
            </a:r>
          </a:p>
          <a:p>
            <a:r>
              <a:rPr lang="en-US" dirty="0"/>
              <a:t>@BMA_GP</a:t>
            </a:r>
          </a:p>
          <a:p>
            <a:endParaRPr lang="en-US" dirty="0"/>
          </a:p>
        </p:txBody>
      </p:sp>
      <p:sp>
        <p:nvSpPr>
          <p:cNvPr id="3" name="Title 2"/>
          <p:cNvSpPr>
            <a:spLocks noGrp="1"/>
          </p:cNvSpPr>
          <p:nvPr>
            <p:ph type="title"/>
          </p:nvPr>
        </p:nvSpPr>
        <p:spPr/>
        <p:txBody>
          <a:bodyPr/>
          <a:lstStyle/>
          <a:p>
            <a:r>
              <a:rPr lang="en-US" sz="4000" dirty="0"/>
              <a:t>General Data Protection Regulation (GDPR)</a:t>
            </a:r>
            <a:br>
              <a:rPr lang="en-US" dirty="0"/>
            </a:br>
            <a:br>
              <a:rPr lang="en-US" dirty="0"/>
            </a:br>
            <a:endParaRPr lang="en-US" dirty="0"/>
          </a:p>
        </p:txBody>
      </p:sp>
      <p:sp>
        <p:nvSpPr>
          <p:cNvPr id="4" name="Date Placeholder 3"/>
          <p:cNvSpPr>
            <a:spLocks noGrp="1"/>
          </p:cNvSpPr>
          <p:nvPr>
            <p:ph type="dt" sz="half" idx="2"/>
          </p:nvPr>
        </p:nvSpPr>
        <p:spPr/>
        <p:txBody>
          <a:bodyPr/>
          <a:lstStyle/>
          <a:p>
            <a:fld id="{720B5B47-3CF9-9543-849A-170F8D3A42D1}" type="datetime3">
              <a:rPr lang="en-GB" smtClean="0"/>
              <a:t>13 March, 2018</a:t>
            </a:fld>
            <a:endParaRPr lang="en-US" dirty="0"/>
          </a:p>
        </p:txBody>
      </p:sp>
    </p:spTree>
    <p:extLst>
      <p:ext uri="{BB962C8B-B14F-4D97-AF65-F5344CB8AC3E}">
        <p14:creationId xmlns:p14="http://schemas.microsoft.com/office/powerpoint/2010/main" val="380233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mj-lt"/>
            </a:endParaRPr>
          </a:p>
        </p:txBody>
      </p:sp>
      <p:sp>
        <p:nvSpPr>
          <p:cNvPr id="3" name="Content Placeholder 2"/>
          <p:cNvSpPr>
            <a:spLocks noGrp="1"/>
          </p:cNvSpPr>
          <p:nvPr>
            <p:ph idx="1"/>
          </p:nvPr>
        </p:nvSpPr>
        <p:spPr>
          <a:xfrm>
            <a:off x="511609" y="996025"/>
            <a:ext cx="7560000" cy="4935218"/>
          </a:xfrm>
        </p:spPr>
        <p:txBody>
          <a:bodyPr/>
          <a:lstStyle/>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Responsibility and Accountability</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Lawful basis for processing </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Records of processing activities </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Consent </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Data protection officer </a:t>
            </a:r>
          </a:p>
          <a:p>
            <a:pPr marL="285750" lvl="1" indent="-285750">
              <a:spcBef>
                <a:spcPts val="600"/>
              </a:spcBef>
              <a:buFont typeface="Wingdings" panose="05000000000000000000" pitchFamily="2" charset="2"/>
              <a:buChar char="Ø"/>
            </a:pPr>
            <a:r>
              <a:rPr lang="en-US" sz="1800" dirty="0" err="1">
                <a:solidFill>
                  <a:schemeClr val="accent1">
                    <a:lumMod val="75000"/>
                  </a:schemeClr>
                </a:solidFill>
                <a:latin typeface="+mn-lt"/>
              </a:rPr>
              <a:t>Psuedoanonymisation</a:t>
            </a:r>
            <a:r>
              <a:rPr lang="en-US" sz="1800" dirty="0">
                <a:solidFill>
                  <a:schemeClr val="accent1">
                    <a:lumMod val="75000"/>
                  </a:schemeClr>
                </a:solidFill>
                <a:latin typeface="+mn-lt"/>
              </a:rPr>
              <a:t> </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Right of access </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Right to erasure</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Data portability </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Data protection </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Data breaches</a:t>
            </a:r>
          </a:p>
          <a:p>
            <a:pPr marL="285750" lvl="1" indent="-285750">
              <a:spcBef>
                <a:spcPts val="600"/>
              </a:spcBef>
              <a:buFont typeface="Wingdings" panose="05000000000000000000" pitchFamily="2" charset="2"/>
              <a:buChar char="Ø"/>
            </a:pPr>
            <a:r>
              <a:rPr lang="en-US" sz="1800" dirty="0">
                <a:solidFill>
                  <a:schemeClr val="accent1">
                    <a:lumMod val="75000"/>
                  </a:schemeClr>
                </a:solidFill>
                <a:latin typeface="+mn-lt"/>
              </a:rPr>
              <a:t>Sanctions </a:t>
            </a:r>
          </a:p>
          <a:p>
            <a:pPr lvl="2"/>
            <a:endParaRPr lang="en-US"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10</a:t>
            </a:fld>
            <a:endParaRPr lang="en-GB" dirty="0"/>
          </a:p>
        </p:txBody>
      </p:sp>
    </p:spTree>
    <p:extLst>
      <p:ext uri="{BB962C8B-B14F-4D97-AF65-F5344CB8AC3E}">
        <p14:creationId xmlns:p14="http://schemas.microsoft.com/office/powerpoint/2010/main" val="24313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ssolve">
                                      <p:cBhvr>
                                        <p:cTn id="34" dur="500"/>
                                        <p:tgtEl>
                                          <p:spTgt spid="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ssolve">
                                      <p:cBhvr>
                                        <p:cTn id="37" dur="500"/>
                                        <p:tgtEl>
                                          <p:spTgt spid="3">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dissolve">
                                      <p:cBhvr>
                                        <p:cTn id="4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65" y="507346"/>
            <a:ext cx="3600000" cy="4083188"/>
          </a:xfrm>
        </p:spPr>
        <p:txBody>
          <a:bodyPr/>
          <a:lstStyle/>
          <a:p>
            <a:pPr algn="ctr"/>
            <a:r>
              <a:rPr lang="en-GB" sz="1800" u="sng" dirty="0">
                <a:latin typeface="+mn-lt"/>
              </a:rPr>
              <a:t>Data Controller</a:t>
            </a:r>
          </a:p>
          <a:p>
            <a:pPr marL="285750" indent="-285750">
              <a:buFont typeface="Wingdings" pitchFamily="2" charset="2"/>
              <a:buChar char="Ø"/>
            </a:pPr>
            <a:r>
              <a:rPr lang="en-GB" sz="1800" b="0" dirty="0">
                <a:latin typeface="+mn-lt"/>
              </a:rPr>
              <a:t>Determines the purposes and means of processing personal data.</a:t>
            </a:r>
          </a:p>
          <a:p>
            <a:pPr marL="285750" indent="-285750">
              <a:buFont typeface="Wingdings" pitchFamily="2" charset="2"/>
              <a:buChar char="Ø"/>
            </a:pPr>
            <a:r>
              <a:rPr lang="en-GB" sz="1800" b="0" dirty="0">
                <a:latin typeface="+mn-lt"/>
              </a:rPr>
              <a:t>Obligations to ensure contracts with processors comply with the GDPR.</a:t>
            </a:r>
          </a:p>
          <a:p>
            <a:pPr marL="285750" indent="-285750">
              <a:buFont typeface="Wingdings" pitchFamily="2" charset="2"/>
              <a:buChar char="Ø"/>
            </a:pPr>
            <a:r>
              <a:rPr lang="en-GB" sz="1800" b="0" dirty="0">
                <a:latin typeface="+mn-lt"/>
              </a:rPr>
              <a:t>Controllers will have to establish or amend technical and organizational measures to ensure and prove that the processing of personal data fully complies with GDPR requirements. </a:t>
            </a:r>
            <a:endParaRPr lang="en-US" sz="1800" b="0" dirty="0">
              <a:latin typeface="+mn-lt"/>
            </a:endParaRPr>
          </a:p>
          <a:p>
            <a:pPr marL="285750" indent="-285750">
              <a:buFont typeface="Wingdings" pitchFamily="2" charset="2"/>
              <a:buChar char="Ø"/>
            </a:pPr>
            <a:r>
              <a:rPr lang="en-GB" sz="1800" b="0" dirty="0">
                <a:latin typeface="+mn-lt"/>
              </a:rPr>
              <a:t>The way in which data protection policies are implemented will be significant here. </a:t>
            </a:r>
          </a:p>
        </p:txBody>
      </p:sp>
      <p:sp>
        <p:nvSpPr>
          <p:cNvPr id="4" name="Content Placeholder 3"/>
          <p:cNvSpPr>
            <a:spLocks noGrp="1"/>
          </p:cNvSpPr>
          <p:nvPr>
            <p:ph idx="12"/>
          </p:nvPr>
        </p:nvSpPr>
        <p:spPr>
          <a:xfrm>
            <a:off x="4516394" y="507346"/>
            <a:ext cx="3600000" cy="4367393"/>
          </a:xfrm>
        </p:spPr>
        <p:txBody>
          <a:bodyPr/>
          <a:lstStyle/>
          <a:p>
            <a:pPr algn="ctr"/>
            <a:r>
              <a:rPr lang="en-GB" sz="1800" u="sng" dirty="0">
                <a:latin typeface="+mn-lt"/>
              </a:rPr>
              <a:t>Data Processor</a:t>
            </a:r>
          </a:p>
          <a:p>
            <a:pPr marL="285750" indent="-285750">
              <a:buFont typeface="Wingdings" pitchFamily="2" charset="2"/>
              <a:buChar char="Ø"/>
            </a:pPr>
            <a:r>
              <a:rPr lang="en-GB" sz="1800" b="0" dirty="0">
                <a:latin typeface="+mn-lt"/>
              </a:rPr>
              <a:t>Responsible for processing personal data on behalf of a controller.</a:t>
            </a:r>
            <a:endParaRPr lang="en-US" sz="1800" b="0" dirty="0">
              <a:latin typeface="+mn-lt"/>
            </a:endParaRPr>
          </a:p>
          <a:p>
            <a:pPr marL="285750" indent="-285750">
              <a:buFont typeface="Wingdings" pitchFamily="2" charset="2"/>
              <a:buChar char="Ø"/>
            </a:pPr>
            <a:r>
              <a:rPr lang="en-GB" sz="1800" b="0" dirty="0">
                <a:latin typeface="+mn-lt"/>
              </a:rPr>
              <a:t>Obligations require processors to maintain records of personal data and processing activities. </a:t>
            </a:r>
            <a:endParaRPr lang="en-US" sz="1800" b="0" dirty="0">
              <a:latin typeface="+mn-lt"/>
            </a:endParaRPr>
          </a:p>
          <a:p>
            <a:pPr marL="285750" indent="-285750">
              <a:buFont typeface="Wingdings" pitchFamily="2" charset="2"/>
              <a:buChar char="Ø"/>
            </a:pPr>
            <a:r>
              <a:rPr lang="en-GB" sz="1800" b="0" dirty="0">
                <a:latin typeface="+mn-lt"/>
              </a:rPr>
              <a:t>Processors will be required to maintain disclosure readiness of this information to show compliance. Further, processing on behalf of a controller must be set out in a contract or other “legal act,” according to criteria articulated under the GDPR.</a:t>
            </a:r>
            <a:endParaRPr lang="en-US" sz="1800" b="0" dirty="0">
              <a:latin typeface="+mn-lt"/>
            </a:endParaRPr>
          </a:p>
          <a:p>
            <a:pPr marL="285750" indent="-285750">
              <a:buFont typeface="Wingdings" pitchFamily="2" charset="2"/>
              <a:buChar char="Ø"/>
            </a:pPr>
            <a:r>
              <a:rPr lang="en-GB" sz="1800" b="0" dirty="0">
                <a:latin typeface="+mn-lt"/>
              </a:rPr>
              <a:t>Processors will have legal liability if responsible for a breach.</a:t>
            </a:r>
          </a:p>
          <a:p>
            <a:endParaRPr lang="en-GB" sz="1800" b="0" dirty="0">
              <a:latin typeface="+mn-lt"/>
            </a:endParaRPr>
          </a:p>
          <a:p>
            <a:endParaRPr lang="en-GB" sz="1800" b="0" dirty="0">
              <a:latin typeface="+mn-lt"/>
            </a:endParaRPr>
          </a:p>
          <a:p>
            <a:endParaRPr lang="en-GB" sz="1800" b="0" dirty="0">
              <a:latin typeface="+mn-lt"/>
            </a:endParaRPr>
          </a:p>
        </p:txBody>
      </p:sp>
      <p:sp>
        <p:nvSpPr>
          <p:cNvPr id="5" name="Date Placeholder 4"/>
          <p:cNvSpPr>
            <a:spLocks noGrp="1"/>
          </p:cNvSpPr>
          <p:nvPr>
            <p:ph type="dt" sz="half" idx="2"/>
          </p:nvPr>
        </p:nvSpPr>
        <p:spPr/>
        <p:txBody>
          <a:bodyPr/>
          <a:lstStyle/>
          <a:p>
            <a:fld id="{E7BB62AC-DBC0-F640-92EC-7B48F07DED43}" type="datetime3">
              <a:rPr lang="en-GB" smtClean="0"/>
              <a:t>13 March, 2018</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11</a:t>
            </a:fld>
            <a:endParaRPr lang="en-GB" dirty="0"/>
          </a:p>
        </p:txBody>
      </p:sp>
      <p:sp>
        <p:nvSpPr>
          <p:cNvPr id="7" name="TextBox 6"/>
          <p:cNvSpPr txBox="1"/>
          <p:nvPr/>
        </p:nvSpPr>
        <p:spPr>
          <a:xfrm>
            <a:off x="210065" y="5262238"/>
            <a:ext cx="8612659" cy="646331"/>
          </a:xfrm>
          <a:prstGeom prst="rect">
            <a:avLst/>
          </a:prstGeom>
          <a:noFill/>
        </p:spPr>
        <p:txBody>
          <a:bodyPr wrap="square" rtlCol="0">
            <a:spAutoFit/>
          </a:bodyPr>
          <a:lstStyle/>
          <a:p>
            <a:r>
              <a:rPr lang="en-GB" dirty="0"/>
              <a:t>In some instances, organisation will process personal information as both a controller and a processor. </a:t>
            </a:r>
          </a:p>
        </p:txBody>
      </p:sp>
    </p:spTree>
    <p:extLst>
      <p:ext uri="{BB962C8B-B14F-4D97-AF65-F5344CB8AC3E}">
        <p14:creationId xmlns:p14="http://schemas.microsoft.com/office/powerpoint/2010/main" val="410972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94" y="274111"/>
            <a:ext cx="7560000" cy="658425"/>
          </a:xfrm>
        </p:spPr>
        <p:txBody>
          <a:bodyPr/>
          <a:lstStyle/>
          <a:p>
            <a:r>
              <a:rPr lang="en-GB" b="1" dirty="0"/>
              <a:t>Consent</a:t>
            </a:r>
          </a:p>
        </p:txBody>
      </p:sp>
      <p:sp>
        <p:nvSpPr>
          <p:cNvPr id="3" name="Content Placeholder 2"/>
          <p:cNvSpPr>
            <a:spLocks noGrp="1"/>
          </p:cNvSpPr>
          <p:nvPr>
            <p:ph idx="1"/>
          </p:nvPr>
        </p:nvSpPr>
        <p:spPr>
          <a:xfrm>
            <a:off x="452994" y="765106"/>
            <a:ext cx="7684713" cy="4924351"/>
          </a:xfrm>
        </p:spPr>
        <p:txBody>
          <a:bodyPr/>
          <a:lstStyle/>
          <a:p>
            <a:r>
              <a:rPr lang="en-GB" sz="1800" b="0" dirty="0">
                <a:latin typeface="+mn-lt"/>
              </a:rPr>
              <a:t>Conditions for consent have been </a:t>
            </a:r>
            <a:r>
              <a:rPr lang="en-GB" sz="1800" u="sng" dirty="0">
                <a:latin typeface="+mn-lt"/>
              </a:rPr>
              <a:t>strengthened</a:t>
            </a:r>
            <a:r>
              <a:rPr lang="en-GB" sz="1800" b="0" dirty="0">
                <a:latin typeface="+mn-lt"/>
              </a:rPr>
              <a:t>. Request for consent must be given in an </a:t>
            </a:r>
            <a:r>
              <a:rPr lang="en-GB" sz="1800" u="sng" dirty="0">
                <a:latin typeface="+mn-lt"/>
              </a:rPr>
              <a:t>intelligible</a:t>
            </a:r>
            <a:r>
              <a:rPr lang="en-GB" sz="1800" b="0" dirty="0">
                <a:latin typeface="+mn-lt"/>
              </a:rPr>
              <a:t> and </a:t>
            </a:r>
            <a:r>
              <a:rPr lang="en-GB" sz="1800" u="sng" dirty="0">
                <a:latin typeface="+mn-lt"/>
              </a:rPr>
              <a:t>easily accessible </a:t>
            </a:r>
            <a:r>
              <a:rPr lang="en-GB" sz="1800" b="0" dirty="0">
                <a:latin typeface="+mn-lt"/>
              </a:rPr>
              <a:t>form, with the </a:t>
            </a:r>
            <a:r>
              <a:rPr lang="en-GB" sz="1800" u="sng" dirty="0">
                <a:latin typeface="+mn-lt"/>
              </a:rPr>
              <a:t>purpose </a:t>
            </a:r>
            <a:r>
              <a:rPr lang="en-GB" sz="1800" b="0" dirty="0">
                <a:latin typeface="+mn-lt"/>
              </a:rPr>
              <a:t>for data processing attached to that consent. </a:t>
            </a:r>
          </a:p>
          <a:p>
            <a:r>
              <a:rPr lang="en-GB" sz="1800" b="0" dirty="0">
                <a:latin typeface="+mn-lt"/>
              </a:rPr>
              <a:t>The information you supply about the processing of personal data must be: </a:t>
            </a:r>
          </a:p>
          <a:p>
            <a:pPr lvl="2"/>
            <a:r>
              <a:rPr lang="en-GB" sz="1800" b="0" dirty="0">
                <a:latin typeface="+mn-lt"/>
              </a:rPr>
              <a:t>concise, transparent, intelligible and easily accessible;</a:t>
            </a:r>
          </a:p>
          <a:p>
            <a:pPr lvl="2"/>
            <a:r>
              <a:rPr lang="en-GB" sz="1800" b="0" dirty="0">
                <a:latin typeface="+mn-lt"/>
              </a:rPr>
              <a:t>written in clear and plain language, particularly if addressed to a child; and</a:t>
            </a:r>
          </a:p>
          <a:p>
            <a:pPr lvl="2"/>
            <a:r>
              <a:rPr lang="en-GB" sz="1800" b="0" dirty="0">
                <a:latin typeface="+mn-lt"/>
              </a:rPr>
              <a:t>free of charge.</a:t>
            </a:r>
          </a:p>
          <a:p>
            <a:pPr marL="0" lvl="2" indent="0">
              <a:buNone/>
            </a:pPr>
            <a:endParaRPr lang="en-US" sz="1800" dirty="0">
              <a:solidFill>
                <a:schemeClr val="accent1">
                  <a:lumMod val="75000"/>
                </a:schemeClr>
              </a:solidFill>
              <a:latin typeface="+mn-lt"/>
            </a:endParaRPr>
          </a:p>
          <a:p>
            <a:pPr marL="0" lvl="2" indent="0">
              <a:buNone/>
            </a:pPr>
            <a:r>
              <a:rPr lang="en-GB" sz="1800" dirty="0">
                <a:solidFill>
                  <a:schemeClr val="tx1"/>
                </a:solidFill>
                <a:latin typeface="+mn-lt"/>
              </a:rPr>
              <a:t>Consent means offering individuals real choice and control. Genuine consent should put individuals in charge. </a:t>
            </a:r>
            <a:endParaRPr lang="en-GB" sz="1800" b="0" dirty="0">
              <a:solidFill>
                <a:schemeClr val="tx1"/>
              </a:solidFill>
              <a:latin typeface="+mn-lt"/>
            </a:endParaRPr>
          </a:p>
          <a:p>
            <a:pPr lvl="2"/>
            <a:r>
              <a:rPr lang="en-GB" sz="1800" dirty="0">
                <a:latin typeface="+mn-lt"/>
              </a:rPr>
              <a:t>It requires a positive opt-in (no pre-ticked boxes or any other method of default consent). </a:t>
            </a:r>
          </a:p>
          <a:p>
            <a:pPr lvl="2"/>
            <a:r>
              <a:rPr lang="en-GB" sz="1800" dirty="0">
                <a:latin typeface="+mn-lt"/>
              </a:rPr>
              <a:t>You must be specific and ‘granular’ so that you get separate consent for separate things. </a:t>
            </a:r>
          </a:p>
          <a:p>
            <a:pPr lvl="2"/>
            <a:r>
              <a:rPr lang="en-GB" sz="1800" dirty="0">
                <a:latin typeface="+mn-lt"/>
              </a:rPr>
              <a:t>You must make it easy for people to withdraw consent and tell them how they can do it and keep evidence of the consent you get.</a:t>
            </a:r>
          </a:p>
          <a:p>
            <a:pPr lvl="2"/>
            <a:r>
              <a:rPr lang="en-GB" sz="1800" dirty="0">
                <a:latin typeface="+mn-lt"/>
              </a:rPr>
              <a:t>Consent must be clear and distinguishable from other matters. </a:t>
            </a:r>
            <a:endParaRPr lang="en-GB" sz="1800" dirty="0">
              <a:solidFill>
                <a:schemeClr val="accent1">
                  <a:lumMod val="75000"/>
                </a:schemeClr>
              </a:solidFill>
              <a:latin typeface="+mn-lt"/>
            </a:endParaRPr>
          </a:p>
          <a:p>
            <a:pPr marL="0" lvl="2" indent="0">
              <a:buNone/>
            </a:pPr>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2726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299349"/>
            <a:ext cx="7560000" cy="658425"/>
          </a:xfrm>
        </p:spPr>
        <p:txBody>
          <a:bodyPr/>
          <a:lstStyle/>
          <a:p>
            <a:r>
              <a:rPr lang="en-GB" b="1" dirty="0"/>
              <a:t>Consent </a:t>
            </a:r>
            <a:r>
              <a:rPr lang="en-GB" b="1" dirty="0" err="1"/>
              <a:t>contd</a:t>
            </a:r>
            <a:r>
              <a:rPr lang="en-GB" b="1" dirty="0"/>
              <a:t> … </a:t>
            </a:r>
          </a:p>
        </p:txBody>
      </p:sp>
      <p:sp>
        <p:nvSpPr>
          <p:cNvPr id="3" name="Content Placeholder 2"/>
          <p:cNvSpPr>
            <a:spLocks noGrp="1"/>
          </p:cNvSpPr>
          <p:nvPr>
            <p:ph idx="1"/>
          </p:nvPr>
        </p:nvSpPr>
        <p:spPr>
          <a:xfrm>
            <a:off x="388044" y="832031"/>
            <a:ext cx="8434683" cy="4083188"/>
          </a:xfrm>
        </p:spPr>
        <p:txBody>
          <a:bodyPr/>
          <a:lstStyle/>
          <a:p>
            <a:pPr marL="285750" indent="-285750">
              <a:buFont typeface="Wingdings" pitchFamily="2" charset="2"/>
              <a:buChar char="Ø"/>
            </a:pPr>
            <a:r>
              <a:rPr lang="en-GB" sz="1800" b="0" dirty="0">
                <a:latin typeface="+mn-lt"/>
              </a:rPr>
              <a:t>Organisations in positions of power over individuals, like the providers of medical services, should avoid relying on consent unless they are confident they can demonstrate it is freely given. </a:t>
            </a:r>
          </a:p>
          <a:p>
            <a:pPr marL="285750" indent="-285750">
              <a:buFont typeface="Wingdings" pitchFamily="2" charset="2"/>
              <a:buChar char="Ø"/>
            </a:pPr>
            <a:r>
              <a:rPr lang="en-GB" sz="1800" b="0" dirty="0">
                <a:latin typeface="+mn-lt"/>
              </a:rPr>
              <a:t>One of the GDPR’s health data conditions calls for</a:t>
            </a:r>
            <a:r>
              <a:rPr lang="en-GB" sz="1800" dirty="0">
                <a:latin typeface="+mn-lt"/>
              </a:rPr>
              <a:t> “explicit consent,”</a:t>
            </a:r>
            <a:r>
              <a:rPr lang="en-GB" sz="1800" b="0" dirty="0">
                <a:latin typeface="+mn-lt"/>
              </a:rPr>
              <a:t> but the general definition makes no reference to the word “explicit.” </a:t>
            </a:r>
          </a:p>
          <a:p>
            <a:pPr marL="285750" indent="-285750">
              <a:buFont typeface="Wingdings" pitchFamily="2" charset="2"/>
              <a:buChar char="Ø"/>
            </a:pPr>
            <a:r>
              <a:rPr lang="en-GB" sz="1800" b="0" dirty="0">
                <a:latin typeface="+mn-lt"/>
              </a:rPr>
              <a:t>This has led to an on-going debate about whether there is a difference between “unambiguous” consent and “explicit” consent, and if so, what that difference might be. </a:t>
            </a:r>
          </a:p>
          <a:p>
            <a:pPr marL="285750" indent="-285750">
              <a:buFont typeface="Wingdings" pitchFamily="2" charset="2"/>
              <a:buChar char="Ø"/>
            </a:pPr>
            <a:r>
              <a:rPr lang="en-GB" sz="1800" b="0" dirty="0">
                <a:latin typeface="+mn-lt"/>
              </a:rPr>
              <a:t>Far from being academic, this issue could affect the practical implementation of consent in products, services, websites, etc. </a:t>
            </a:r>
          </a:p>
          <a:p>
            <a:pPr marL="285750" indent="-285750">
              <a:buFont typeface="Wingdings" pitchFamily="2" charset="2"/>
              <a:buChar char="Ø"/>
            </a:pPr>
            <a:r>
              <a:rPr lang="en-GB" sz="1800" b="0" dirty="0">
                <a:latin typeface="+mn-lt"/>
              </a:rPr>
              <a:t>However this ends, explicit consent for healthcare purposes is very likely to always require the strongest forms of agreement, such as an </a:t>
            </a:r>
            <a:r>
              <a:rPr lang="en-GB" sz="1800" dirty="0">
                <a:latin typeface="+mn-lt"/>
              </a:rPr>
              <a:t>opt-in tick-box </a:t>
            </a:r>
            <a:r>
              <a:rPr lang="en-GB" sz="1800" b="0" dirty="0">
                <a:latin typeface="+mn-lt"/>
              </a:rPr>
              <a:t>or a </a:t>
            </a:r>
            <a:r>
              <a:rPr lang="en-GB" sz="1800" dirty="0">
                <a:latin typeface="+mn-lt"/>
              </a:rPr>
              <a:t>declaratory statement.</a:t>
            </a:r>
            <a:endParaRPr lang="en-US" sz="1800" dirty="0">
              <a:latin typeface="+mn-lt"/>
            </a:endParaRPr>
          </a:p>
          <a:p>
            <a:pPr marL="285750" indent="-285750">
              <a:buFont typeface="Wingdings" pitchFamily="2" charset="2"/>
              <a:buChar char="Ø"/>
            </a:pPr>
            <a:r>
              <a:rPr lang="en-GB" sz="1800" b="0" dirty="0">
                <a:latin typeface="+mn-lt"/>
              </a:rPr>
              <a:t>The healthcare sector will have to take a cutting-edge approach to obtaining consent. </a:t>
            </a:r>
            <a:r>
              <a:rPr lang="en-GB" sz="1800" dirty="0">
                <a:latin typeface="+mn-lt"/>
              </a:rPr>
              <a:t>Consent will need to cover as many potential transfers of health data as possible, including international data transfers and cloud storage.</a:t>
            </a:r>
            <a:endParaRPr lang="en-US" sz="1800" b="0" i="0" dirty="0">
              <a:effectLst/>
              <a:latin typeface="+mn-lt"/>
            </a:endParaRPr>
          </a:p>
          <a:p>
            <a:pPr marL="285750" indent="-285750">
              <a:buFont typeface="Wingdings" pitchFamily="2" charset="2"/>
              <a:buChar char="Ø"/>
            </a:pPr>
            <a:r>
              <a:rPr lang="en-US" sz="1800" b="0" i="0" dirty="0">
                <a:effectLst/>
                <a:latin typeface="+mn-lt"/>
              </a:rPr>
              <a:t>Explicit </a:t>
            </a:r>
            <a:r>
              <a:rPr lang="en-GB" sz="1800" b="0" i="0" dirty="0">
                <a:effectLst/>
                <a:latin typeface="+mn-lt"/>
              </a:rPr>
              <a:t>consent under GDPR is entirely separate to the common law and implied consent for sharing for direct care. Practices can continue to rely on established implied consent practices for sharing for direct care.</a:t>
            </a:r>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13</a:t>
            </a:fld>
            <a:endParaRPr lang="en-GB" dirty="0"/>
          </a:p>
        </p:txBody>
      </p:sp>
    </p:spTree>
    <p:extLst>
      <p:ext uri="{BB962C8B-B14F-4D97-AF65-F5344CB8AC3E}">
        <p14:creationId xmlns:p14="http://schemas.microsoft.com/office/powerpoint/2010/main" val="53976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30" y="126975"/>
            <a:ext cx="7560000" cy="658425"/>
          </a:xfrm>
        </p:spPr>
        <p:txBody>
          <a:bodyPr/>
          <a:lstStyle/>
          <a:p>
            <a:r>
              <a:rPr lang="en-GB" b="1" dirty="0"/>
              <a:t>What are the lawful bas</a:t>
            </a:r>
            <a:r>
              <a:rPr lang="en-US" b="1"/>
              <a:t>e</a:t>
            </a:r>
            <a:r>
              <a:rPr lang="en-GB" b="1"/>
              <a:t>s </a:t>
            </a:r>
            <a:r>
              <a:rPr lang="en-GB" b="1" dirty="0"/>
              <a:t>for processing?</a:t>
            </a:r>
            <a:br>
              <a:rPr lang="en-GB" dirty="0"/>
            </a:br>
            <a:endParaRPr lang="en-GB" dirty="0"/>
          </a:p>
        </p:txBody>
      </p:sp>
      <p:sp>
        <p:nvSpPr>
          <p:cNvPr id="3" name="Content Placeholder 2"/>
          <p:cNvSpPr>
            <a:spLocks noGrp="1"/>
          </p:cNvSpPr>
          <p:nvPr>
            <p:ph idx="1"/>
          </p:nvPr>
        </p:nvSpPr>
        <p:spPr>
          <a:xfrm>
            <a:off x="452759" y="785400"/>
            <a:ext cx="8388705" cy="4083188"/>
          </a:xfrm>
        </p:spPr>
        <p:txBody>
          <a:bodyPr/>
          <a:lstStyle/>
          <a:p>
            <a:r>
              <a:rPr lang="en-GB" sz="1800" b="0" dirty="0">
                <a:latin typeface="+mn-lt"/>
              </a:rPr>
              <a:t>The lawful bases for processing are set out in Article 6 of the GDPR. At least one of these must apply whenever you process personal data:           </a:t>
            </a:r>
          </a:p>
          <a:p>
            <a:r>
              <a:rPr lang="en-GB" sz="1800" dirty="0">
                <a:latin typeface="+mn-lt"/>
              </a:rPr>
              <a:t>(a) Consent: </a:t>
            </a:r>
            <a:r>
              <a:rPr lang="en-GB" sz="1800" b="0" dirty="0">
                <a:latin typeface="+mn-lt"/>
              </a:rPr>
              <a:t>the individual has given clear consent for you to process their personal data for a specific purpose.</a:t>
            </a:r>
          </a:p>
          <a:p>
            <a:r>
              <a:rPr lang="en-GB" sz="1800" dirty="0">
                <a:latin typeface="+mn-lt"/>
              </a:rPr>
              <a:t>(b) Contract: </a:t>
            </a:r>
            <a:r>
              <a:rPr lang="en-GB" sz="1800" b="0" dirty="0">
                <a:latin typeface="+mn-lt"/>
              </a:rPr>
              <a:t>the processing is necessary for a contract you have with the individual, or because they have asked you to take specific steps before entering into a contract.</a:t>
            </a:r>
          </a:p>
          <a:p>
            <a:r>
              <a:rPr lang="en-GB" sz="1800" dirty="0">
                <a:latin typeface="+mn-lt"/>
              </a:rPr>
              <a:t>(c) Legal obligation: </a:t>
            </a:r>
            <a:r>
              <a:rPr lang="en-GB" sz="1800" b="0" dirty="0">
                <a:latin typeface="+mn-lt"/>
              </a:rPr>
              <a:t>the processing is necessary for you to comply with the law (not including contractual obligations).</a:t>
            </a:r>
          </a:p>
          <a:p>
            <a:r>
              <a:rPr lang="en-GB" sz="1800" dirty="0">
                <a:latin typeface="+mn-lt"/>
              </a:rPr>
              <a:t>(d) Vital interests: </a:t>
            </a:r>
            <a:r>
              <a:rPr lang="en-GB" sz="1800" b="0" dirty="0">
                <a:latin typeface="+mn-lt"/>
              </a:rPr>
              <a:t>the processing is necessary to protect someone’s life.</a:t>
            </a:r>
          </a:p>
          <a:p>
            <a:r>
              <a:rPr lang="en-GB" sz="1800" dirty="0">
                <a:latin typeface="+mn-lt"/>
              </a:rPr>
              <a:t>(e) Public task: </a:t>
            </a:r>
            <a:r>
              <a:rPr lang="en-GB" sz="1800" b="0" dirty="0">
                <a:latin typeface="+mn-lt"/>
              </a:rPr>
              <a:t>the processing is necessary for you to perform a task in the public interest or for your official functions, and the task or function has a clear basis in law.</a:t>
            </a:r>
          </a:p>
          <a:p>
            <a:r>
              <a:rPr lang="en-GB" sz="1800" dirty="0">
                <a:latin typeface="+mn-lt"/>
              </a:rPr>
              <a:t>(f) Legitimate interests: </a:t>
            </a:r>
            <a:r>
              <a:rPr lang="en-GB" sz="1800" b="0" dirty="0">
                <a:latin typeface="+mn-lt"/>
              </a:rPr>
              <a:t>the processing is necessary for your legitimate interests or the legitimate interests of a third party unless there is a good reason to protect the individual’s personal data which overrides those legitimate interests. (This cannot apply if you are a public authority processing data to perform your official tasks.)</a:t>
            </a:r>
          </a:p>
          <a:p>
            <a:r>
              <a:rPr lang="en-GB" sz="1800" b="0" u="sng" dirty="0"/>
              <a:t>The GDPR sets a high standard for consent. But you often won’t need consent. If consent is difficult, look for a different lawful basis.</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5647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87" y="164045"/>
            <a:ext cx="7560000" cy="658425"/>
          </a:xfrm>
        </p:spPr>
        <p:txBody>
          <a:bodyPr/>
          <a:lstStyle/>
          <a:p>
            <a:r>
              <a:rPr lang="en-GB" b="1" dirty="0"/>
              <a:t>Data concerning health</a:t>
            </a:r>
          </a:p>
        </p:txBody>
      </p:sp>
      <p:sp>
        <p:nvSpPr>
          <p:cNvPr id="3" name="Content Placeholder 2"/>
          <p:cNvSpPr>
            <a:spLocks noGrp="1"/>
          </p:cNvSpPr>
          <p:nvPr>
            <p:ph idx="1"/>
          </p:nvPr>
        </p:nvSpPr>
        <p:spPr>
          <a:xfrm>
            <a:off x="388047" y="908191"/>
            <a:ext cx="8421067" cy="4083188"/>
          </a:xfrm>
        </p:spPr>
        <p:txBody>
          <a:bodyPr/>
          <a:lstStyle/>
          <a:p>
            <a:r>
              <a:rPr lang="en-GB" sz="1800" b="0" dirty="0">
                <a:latin typeface="+mn-lt"/>
              </a:rPr>
              <a:t>It defines “personal” data as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p>
          <a:p>
            <a:r>
              <a:rPr lang="en-GB" sz="1800" b="0" dirty="0">
                <a:latin typeface="+mn-lt"/>
              </a:rPr>
              <a:t>Further, the GDPR contains three additional important definitions that pertain to health data: </a:t>
            </a:r>
          </a:p>
          <a:p>
            <a:pPr marL="342900" indent="-342900">
              <a:buAutoNum type="arabicPeriod"/>
            </a:pPr>
            <a:r>
              <a:rPr lang="en-GB" sz="1800" dirty="0">
                <a:latin typeface="+mn-lt"/>
              </a:rPr>
              <a:t>“Data concerning health”</a:t>
            </a:r>
            <a:r>
              <a:rPr lang="en-GB" sz="1800" b="0" dirty="0">
                <a:latin typeface="+mn-lt"/>
              </a:rPr>
              <a:t> </a:t>
            </a:r>
            <a:r>
              <a:rPr lang="en-US" sz="1800" b="0" dirty="0">
                <a:latin typeface="+mn-lt"/>
              </a:rPr>
              <a:t>is</a:t>
            </a:r>
            <a:r>
              <a:rPr lang="en-GB" sz="1800" b="0" dirty="0">
                <a:latin typeface="+mn-lt"/>
              </a:rPr>
              <a:t> “personal data related to the physical or mental health of a natural person, including the provision of health care services, which reveal information about his or her health status.” </a:t>
            </a:r>
          </a:p>
          <a:p>
            <a:pPr marL="342900" indent="-342900">
              <a:buAutoNum type="arabicPeriod"/>
            </a:pPr>
            <a:r>
              <a:rPr lang="en-GB" sz="1800" dirty="0">
                <a:latin typeface="+mn-lt"/>
              </a:rPr>
              <a:t>“Genetic data”</a:t>
            </a:r>
            <a:r>
              <a:rPr lang="en-GB" sz="1800" b="0" dirty="0">
                <a:latin typeface="+mn-lt"/>
              </a:rPr>
              <a:t> </a:t>
            </a:r>
            <a:r>
              <a:rPr lang="en-US" sz="1800" b="0" dirty="0">
                <a:latin typeface="+mn-lt"/>
              </a:rPr>
              <a:t>is</a:t>
            </a:r>
            <a:r>
              <a:rPr lang="en-GB" sz="1800" b="0" dirty="0">
                <a:latin typeface="+mn-lt"/>
              </a:rPr>
              <a:t> “personal data relating to inherited or acquired genetic characteristics of a natural person which give unique information about the physiology or the health of that natural person and which result, in particular, from an analysis of a biological sample from the natural person in question.” </a:t>
            </a:r>
          </a:p>
          <a:p>
            <a:pPr marL="342900" indent="-342900">
              <a:buAutoNum type="arabicPeriod"/>
            </a:pPr>
            <a:r>
              <a:rPr lang="en-GB" sz="1800" dirty="0">
                <a:latin typeface="+mn-lt"/>
              </a:rPr>
              <a:t>“Biometric data” </a:t>
            </a:r>
            <a:r>
              <a:rPr lang="en-GB" sz="1800" b="0" dirty="0">
                <a:latin typeface="+mn-lt"/>
              </a:rPr>
              <a:t>is “personal data resulting from specific technical processing relating to the physical, physiological or </a:t>
            </a:r>
            <a:r>
              <a:rPr lang="en-GB" sz="1800" b="0" dirty="0" err="1">
                <a:latin typeface="+mn-lt"/>
              </a:rPr>
              <a:t>behavio</a:t>
            </a:r>
            <a:r>
              <a:rPr lang="en-US" sz="1800" b="0" dirty="0" err="1">
                <a:latin typeface="+mn-lt"/>
              </a:rPr>
              <a:t>ural</a:t>
            </a:r>
            <a:r>
              <a:rPr lang="en-GB" sz="1800" b="0" dirty="0">
                <a:latin typeface="+mn-lt"/>
              </a:rPr>
              <a:t> characteristics of a natural person, which allow or confirm the unique identification of that natural person, such as facial images or </a:t>
            </a:r>
            <a:r>
              <a:rPr lang="en-GB" sz="1800" b="0" dirty="0" err="1">
                <a:latin typeface="+mn-lt"/>
              </a:rPr>
              <a:t>dactyloscopic</a:t>
            </a:r>
            <a:r>
              <a:rPr lang="en-GB" sz="1800" b="0" dirty="0">
                <a:latin typeface="+mn-lt"/>
              </a:rPr>
              <a:t> data.” </a:t>
            </a: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15</a:t>
            </a:fld>
            <a:endParaRPr lang="en-GB" dirty="0"/>
          </a:p>
        </p:txBody>
      </p:sp>
    </p:spTree>
    <p:extLst>
      <p:ext uri="{BB962C8B-B14F-4D97-AF65-F5344CB8AC3E}">
        <p14:creationId xmlns:p14="http://schemas.microsoft.com/office/powerpoint/2010/main" val="16101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379542"/>
            <a:ext cx="7560000" cy="658425"/>
          </a:xfrm>
        </p:spPr>
        <p:txBody>
          <a:bodyPr/>
          <a:lstStyle/>
          <a:p>
            <a:r>
              <a:rPr lang="en-GB" b="1" dirty="0"/>
              <a:t>Special category data </a:t>
            </a:r>
          </a:p>
        </p:txBody>
      </p:sp>
      <p:sp>
        <p:nvSpPr>
          <p:cNvPr id="3" name="Content Placeholder 2"/>
          <p:cNvSpPr>
            <a:spLocks noGrp="1"/>
          </p:cNvSpPr>
          <p:nvPr>
            <p:ph idx="1"/>
          </p:nvPr>
        </p:nvSpPr>
        <p:spPr>
          <a:xfrm>
            <a:off x="259492" y="1019139"/>
            <a:ext cx="8686800" cy="4819721"/>
          </a:xfrm>
        </p:spPr>
        <p:txBody>
          <a:bodyPr/>
          <a:lstStyle/>
          <a:p>
            <a:r>
              <a:rPr lang="en-GB" sz="1800" b="0" dirty="0">
                <a:latin typeface="+mn-lt"/>
              </a:rPr>
              <a:t>Personal data which is more sensitive, and so needs more protection.</a:t>
            </a:r>
          </a:p>
          <a:p>
            <a:r>
              <a:rPr lang="en-GB" sz="1800" b="0" dirty="0">
                <a:latin typeface="+mn-lt"/>
              </a:rPr>
              <a:t>In order to lawfully process special category data, you must identify both a </a:t>
            </a:r>
            <a:r>
              <a:rPr lang="en-GB" sz="1800" dirty="0">
                <a:latin typeface="+mn-lt"/>
              </a:rPr>
              <a:t>lawful basis</a:t>
            </a:r>
            <a:r>
              <a:rPr lang="en-GB" sz="1800" b="0" dirty="0">
                <a:latin typeface="+mn-lt"/>
              </a:rPr>
              <a:t> under Article 6 and </a:t>
            </a:r>
            <a:r>
              <a:rPr lang="en-GB" sz="1800" dirty="0">
                <a:latin typeface="+mn-lt"/>
              </a:rPr>
              <a:t>a separate condition</a:t>
            </a:r>
            <a:r>
              <a:rPr lang="en-GB" sz="1800" b="0" dirty="0">
                <a:latin typeface="+mn-lt"/>
              </a:rPr>
              <a:t> for processing special category data under Article 9. These do not have to be linked.</a:t>
            </a:r>
          </a:p>
          <a:p>
            <a:pPr>
              <a:lnSpc>
                <a:spcPts val="1000"/>
              </a:lnSpc>
            </a:pPr>
            <a:endParaRPr lang="en-GB" sz="1800" b="0" dirty="0">
              <a:latin typeface="+mn-lt"/>
            </a:endParaRPr>
          </a:p>
          <a:p>
            <a:pPr>
              <a:lnSpc>
                <a:spcPts val="300"/>
              </a:lnSpc>
            </a:pPr>
            <a:r>
              <a:rPr lang="en-GB" sz="1800" b="0" dirty="0">
                <a:latin typeface="+mn-lt"/>
              </a:rPr>
              <a:t>This is because special category data is more sensitive, and so needs more protection. </a:t>
            </a:r>
          </a:p>
          <a:p>
            <a:pPr>
              <a:lnSpc>
                <a:spcPts val="300"/>
              </a:lnSpc>
            </a:pPr>
            <a:r>
              <a:rPr lang="en-GB" sz="1800" b="0" dirty="0">
                <a:latin typeface="+mn-lt"/>
              </a:rPr>
              <a:t>For example, information about an individual’s:</a:t>
            </a:r>
          </a:p>
          <a:p>
            <a:pPr lvl="2">
              <a:lnSpc>
                <a:spcPts val="900"/>
              </a:lnSpc>
            </a:pPr>
            <a:r>
              <a:rPr lang="en-GB" sz="1400" b="0" dirty="0">
                <a:latin typeface="+mn-lt"/>
              </a:rPr>
              <a:t>race;</a:t>
            </a:r>
          </a:p>
          <a:p>
            <a:pPr lvl="2">
              <a:lnSpc>
                <a:spcPts val="900"/>
              </a:lnSpc>
            </a:pPr>
            <a:r>
              <a:rPr lang="en-GB" sz="1400" b="0" dirty="0">
                <a:latin typeface="+mn-lt"/>
              </a:rPr>
              <a:t>ethnic origin;</a:t>
            </a:r>
          </a:p>
          <a:p>
            <a:pPr lvl="2">
              <a:lnSpc>
                <a:spcPts val="900"/>
              </a:lnSpc>
            </a:pPr>
            <a:r>
              <a:rPr lang="en-GB" sz="1400" b="0" dirty="0">
                <a:latin typeface="+mn-lt"/>
              </a:rPr>
              <a:t>politics;</a:t>
            </a:r>
          </a:p>
          <a:p>
            <a:pPr lvl="2">
              <a:lnSpc>
                <a:spcPts val="900"/>
              </a:lnSpc>
            </a:pPr>
            <a:r>
              <a:rPr lang="en-GB" sz="1400" b="0" dirty="0">
                <a:latin typeface="+mn-lt"/>
              </a:rPr>
              <a:t>religion;</a:t>
            </a:r>
          </a:p>
          <a:p>
            <a:pPr lvl="2">
              <a:lnSpc>
                <a:spcPts val="900"/>
              </a:lnSpc>
            </a:pPr>
            <a:r>
              <a:rPr lang="en-GB" sz="1400" b="0" dirty="0">
                <a:latin typeface="+mn-lt"/>
              </a:rPr>
              <a:t>trade union membership;</a:t>
            </a:r>
          </a:p>
          <a:p>
            <a:pPr lvl="2">
              <a:lnSpc>
                <a:spcPts val="900"/>
              </a:lnSpc>
            </a:pPr>
            <a:r>
              <a:rPr lang="en-GB" sz="1400" b="0" dirty="0">
                <a:latin typeface="+mn-lt"/>
              </a:rPr>
              <a:t>genetics;</a:t>
            </a:r>
          </a:p>
          <a:p>
            <a:pPr lvl="2">
              <a:lnSpc>
                <a:spcPts val="900"/>
              </a:lnSpc>
            </a:pPr>
            <a:r>
              <a:rPr lang="en-GB" sz="1400" b="0" dirty="0">
                <a:latin typeface="+mn-lt"/>
              </a:rPr>
              <a:t>biometrics (where used for ID purposes);</a:t>
            </a:r>
          </a:p>
          <a:p>
            <a:pPr lvl="2">
              <a:lnSpc>
                <a:spcPts val="900"/>
              </a:lnSpc>
            </a:pPr>
            <a:r>
              <a:rPr lang="en-GB" sz="1400" b="0" dirty="0">
                <a:latin typeface="+mn-lt"/>
              </a:rPr>
              <a:t>health;</a:t>
            </a:r>
          </a:p>
          <a:p>
            <a:pPr lvl="2">
              <a:lnSpc>
                <a:spcPts val="900"/>
              </a:lnSpc>
            </a:pPr>
            <a:r>
              <a:rPr lang="en-GB" sz="1400" b="0" dirty="0">
                <a:latin typeface="+mn-lt"/>
              </a:rPr>
              <a:t>sex life; or</a:t>
            </a:r>
          </a:p>
          <a:p>
            <a:pPr lvl="2">
              <a:lnSpc>
                <a:spcPts val="600"/>
              </a:lnSpc>
            </a:pPr>
            <a:r>
              <a:rPr lang="en-GB" sz="1400" b="0" dirty="0">
                <a:latin typeface="+mn-lt"/>
              </a:rPr>
              <a:t>sexual orientation.</a:t>
            </a:r>
          </a:p>
          <a:p>
            <a:pPr lvl="2">
              <a:lnSpc>
                <a:spcPts val="600"/>
              </a:lnSpc>
            </a:pPr>
            <a:endParaRPr lang="en-GB" sz="1400" b="0" dirty="0">
              <a:latin typeface="+mn-lt"/>
            </a:endParaRPr>
          </a:p>
          <a:p>
            <a:r>
              <a:rPr lang="en-GB" sz="1800" b="0" dirty="0">
                <a:latin typeface="+mn-lt"/>
              </a:rPr>
              <a:t>There are ten conditions for processing special category data in the GDPR itself, but the Data Protection Bill will introduce additional conditions and safeguards. You must determine your condition for processing special category data before you begin this processing under the GDPR, and you should document it.</a:t>
            </a:r>
          </a:p>
          <a:p>
            <a:endParaRPr lang="en-GB" b="0" dirty="0"/>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16</a:t>
            </a:fld>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121" b="18182"/>
          <a:stretch/>
        </p:blipFill>
        <p:spPr>
          <a:xfrm>
            <a:off x="5635498" y="2768193"/>
            <a:ext cx="3261367" cy="2244722"/>
          </a:xfrm>
          <a:prstGeom prst="rect">
            <a:avLst/>
          </a:prstGeom>
        </p:spPr>
      </p:pic>
    </p:spTree>
    <p:extLst>
      <p:ext uri="{BB962C8B-B14F-4D97-AF65-F5344CB8AC3E}">
        <p14:creationId xmlns:p14="http://schemas.microsoft.com/office/powerpoint/2010/main" val="37793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Data concerning Health </a:t>
            </a:r>
            <a:endParaRPr lang="en-GB" b="1" dirty="0">
              <a:latin typeface="+mj-lt"/>
            </a:endParaRPr>
          </a:p>
        </p:txBody>
      </p:sp>
      <p:sp>
        <p:nvSpPr>
          <p:cNvPr id="3" name="Content Placeholder 2"/>
          <p:cNvSpPr>
            <a:spLocks noGrp="1"/>
          </p:cNvSpPr>
          <p:nvPr>
            <p:ph idx="1"/>
          </p:nvPr>
        </p:nvSpPr>
        <p:spPr>
          <a:xfrm>
            <a:off x="388041" y="1075038"/>
            <a:ext cx="8259283" cy="4683797"/>
          </a:xfrm>
        </p:spPr>
        <p:txBody>
          <a:bodyPr/>
          <a:lstStyle/>
          <a:p>
            <a:r>
              <a:rPr lang="en-GB" sz="1800" dirty="0">
                <a:latin typeface="+mn-lt"/>
              </a:rPr>
              <a:t>“data concerning health,” “genetic data” </a:t>
            </a:r>
            <a:r>
              <a:rPr lang="en-GB" sz="1800" b="0" dirty="0">
                <a:latin typeface="+mn-lt"/>
              </a:rPr>
              <a:t>and</a:t>
            </a:r>
            <a:r>
              <a:rPr lang="en-GB" sz="1800" dirty="0">
                <a:latin typeface="+mn-lt"/>
              </a:rPr>
              <a:t> “biometric data” </a:t>
            </a:r>
            <a:r>
              <a:rPr lang="en-GB" sz="1800" b="0" dirty="0">
                <a:latin typeface="+mn-lt"/>
              </a:rPr>
              <a:t>will be subject to a higher standard of protection than personal data in general. The processing of these three forms of health data is prohibited unless one of several conditions applies. </a:t>
            </a:r>
          </a:p>
          <a:p>
            <a:r>
              <a:rPr lang="en-GB" sz="1800" b="0" dirty="0">
                <a:latin typeface="+mn-lt"/>
              </a:rPr>
              <a:t>These health-specific conditions are as follows: </a:t>
            </a:r>
          </a:p>
          <a:p>
            <a:pPr marL="342900" indent="-342900">
              <a:buAutoNum type="arabicPeriod"/>
            </a:pPr>
            <a:r>
              <a:rPr lang="en-GB" sz="1800" b="0" dirty="0">
                <a:latin typeface="+mn-lt"/>
              </a:rPr>
              <a:t>The data subject must have given</a:t>
            </a:r>
            <a:r>
              <a:rPr lang="en-GB" sz="1800" dirty="0">
                <a:latin typeface="+mn-lt"/>
              </a:rPr>
              <a:t> “explicit consent”</a:t>
            </a:r>
            <a:r>
              <a:rPr lang="en-GB" sz="1800" b="0" dirty="0">
                <a:latin typeface="+mn-lt"/>
              </a:rPr>
              <a:t> to the processing. </a:t>
            </a:r>
          </a:p>
          <a:p>
            <a:pPr marL="342900" indent="-342900">
              <a:buAutoNum type="arabicPeriod"/>
            </a:pPr>
            <a:r>
              <a:rPr lang="en-GB" sz="1800" b="0" dirty="0">
                <a:latin typeface="+mn-lt"/>
              </a:rPr>
              <a:t>“Processing is necessary for the purposes of</a:t>
            </a:r>
            <a:r>
              <a:rPr lang="en-US" sz="1800" b="0" dirty="0">
                <a:latin typeface="+mn-lt"/>
              </a:rPr>
              <a:t>:</a:t>
            </a:r>
          </a:p>
          <a:p>
            <a:pPr marL="576263" lvl="2" indent="-342900">
              <a:buFont typeface="Arial" panose="020B0604020202020204" pitchFamily="34" charset="0"/>
              <a:buChar char="•"/>
            </a:pPr>
            <a:r>
              <a:rPr lang="en-GB" sz="1400" b="0" dirty="0">
                <a:latin typeface="+mn-lt"/>
              </a:rPr>
              <a:t>preventive or occupational medicine, </a:t>
            </a:r>
            <a:endParaRPr lang="en-US" sz="1400" b="0" dirty="0">
              <a:latin typeface="+mn-lt"/>
            </a:endParaRPr>
          </a:p>
          <a:p>
            <a:pPr marL="576263" lvl="2" indent="-342900">
              <a:buFont typeface="Arial" panose="020B0604020202020204" pitchFamily="34" charset="0"/>
              <a:buChar char="•"/>
            </a:pPr>
            <a:r>
              <a:rPr lang="en-GB" sz="1400" b="0" dirty="0">
                <a:latin typeface="+mn-lt"/>
              </a:rPr>
              <a:t>for the assessment of the working capacity of the employee, </a:t>
            </a:r>
            <a:endParaRPr lang="en-US" sz="1400" b="0" dirty="0">
              <a:latin typeface="+mn-lt"/>
            </a:endParaRPr>
          </a:p>
          <a:p>
            <a:pPr marL="576263" lvl="2" indent="-342900">
              <a:buFont typeface="Arial" panose="020B0604020202020204" pitchFamily="34" charset="0"/>
              <a:buChar char="•"/>
            </a:pPr>
            <a:r>
              <a:rPr lang="en-GB" sz="1400" b="0" dirty="0">
                <a:latin typeface="+mn-lt"/>
              </a:rPr>
              <a:t>medical diagnosis, </a:t>
            </a:r>
            <a:endParaRPr lang="en-US" sz="1400" b="0" dirty="0">
              <a:latin typeface="+mn-lt"/>
            </a:endParaRPr>
          </a:p>
          <a:p>
            <a:pPr marL="576263" lvl="2" indent="-342900">
              <a:buFont typeface="Arial" panose="020B0604020202020204" pitchFamily="34" charset="0"/>
              <a:buChar char="•"/>
            </a:pPr>
            <a:r>
              <a:rPr lang="en-GB" sz="1400" b="0" dirty="0">
                <a:latin typeface="+mn-lt"/>
              </a:rPr>
              <a:t>the provision of health or social care or treatment or the management of health or social care systems and services.” </a:t>
            </a:r>
          </a:p>
          <a:p>
            <a:pPr marL="342900" indent="-342900">
              <a:buAutoNum type="arabicPeriod"/>
            </a:pPr>
            <a:r>
              <a:rPr lang="en-GB" sz="1800" b="0" dirty="0">
                <a:latin typeface="+mn-lt"/>
              </a:rPr>
              <a:t>“Processing is necessary for</a:t>
            </a:r>
            <a:r>
              <a:rPr lang="en-US" sz="1800" b="0" dirty="0">
                <a:latin typeface="+mn-lt"/>
              </a:rPr>
              <a:t> </a:t>
            </a:r>
            <a:r>
              <a:rPr lang="en-GB" sz="1800" b="0" dirty="0">
                <a:latin typeface="+mn-lt"/>
              </a:rPr>
              <a:t>reasons of public interest in the area of public health, such as protecting against serious cross-border threats to health or ensuring high standards of quality and safety of health care and of medicinal products or medical devices.”</a:t>
            </a: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17</a:t>
            </a:fld>
            <a:endParaRPr lang="en-GB" dirty="0"/>
          </a:p>
        </p:txBody>
      </p:sp>
    </p:spTree>
    <p:extLst>
      <p:ext uri="{BB962C8B-B14F-4D97-AF65-F5344CB8AC3E}">
        <p14:creationId xmlns:p14="http://schemas.microsoft.com/office/powerpoint/2010/main" val="11322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Data Protection Officer</a:t>
            </a:r>
          </a:p>
        </p:txBody>
      </p:sp>
      <p:sp>
        <p:nvSpPr>
          <p:cNvPr id="3" name="Content Placeholder 2"/>
          <p:cNvSpPr>
            <a:spLocks noGrp="1"/>
          </p:cNvSpPr>
          <p:nvPr>
            <p:ph idx="1"/>
          </p:nvPr>
        </p:nvSpPr>
        <p:spPr>
          <a:xfrm>
            <a:off x="388042" y="983668"/>
            <a:ext cx="7560000" cy="4083188"/>
          </a:xfrm>
        </p:spPr>
        <p:txBody>
          <a:bodyPr/>
          <a:lstStyle/>
          <a:p>
            <a:r>
              <a:rPr lang="en-GB" sz="1800" b="0" dirty="0">
                <a:latin typeface="+mn-lt"/>
              </a:rPr>
              <a:t>Under the GDPR, there is an obligation to appoint a data protection officer (DPO) in some circumstances.  You must appoint a DPO if you:</a:t>
            </a:r>
          </a:p>
          <a:p>
            <a:pPr lvl="2"/>
            <a:r>
              <a:rPr lang="en-GB" sz="1800" b="0" dirty="0">
                <a:latin typeface="+mn-lt"/>
              </a:rPr>
              <a:t>are a public authority (except for courts acting in their judicial capacity);</a:t>
            </a:r>
          </a:p>
          <a:p>
            <a:pPr lvl="2"/>
            <a:r>
              <a:rPr lang="en-GB" sz="1800" b="0" dirty="0">
                <a:latin typeface="+mn-lt"/>
              </a:rPr>
              <a:t>carry out large scale systematic monitoring of individuals (for example, online behaviour tracking); or</a:t>
            </a:r>
          </a:p>
          <a:p>
            <a:pPr lvl="2"/>
            <a:r>
              <a:rPr lang="en-GB" sz="1800" b="0" dirty="0">
                <a:latin typeface="+mn-lt"/>
              </a:rPr>
              <a:t>carry out large scale processing of special categories of data (which includes information relating to an individual’s health) or data relating to criminal convictions and offences.</a:t>
            </a:r>
          </a:p>
          <a:p>
            <a:r>
              <a:rPr lang="en-GB" sz="1800" b="0" dirty="0">
                <a:latin typeface="+mn-lt"/>
              </a:rPr>
              <a:t>While this role may already exist in some form, GDPR imposes much-stricter qualification and experience requirements, meaning that simply ‘wearing this hat’ alongside an individual’s day job is unlikely to be sufficient.</a:t>
            </a:r>
          </a:p>
          <a:p>
            <a:r>
              <a:rPr lang="en-GB" sz="1800" b="0" dirty="0">
                <a:latin typeface="+mn-lt"/>
              </a:rPr>
              <a:t>Recruiting or training a suitable individual should be an immediate concern, as, in reality, there are not enough sufficiently qualified specialists in the market to meet demand.</a:t>
            </a:r>
          </a:p>
          <a:p>
            <a:r>
              <a:rPr lang="en-GB" sz="1800" b="0" dirty="0">
                <a:latin typeface="+mn-lt"/>
              </a:rPr>
              <a:t>So organisations such as GP practices and particularly those that carry out NHS work, will probably need to appoint a DPO.</a:t>
            </a:r>
          </a:p>
          <a:p>
            <a:endParaRPr lang="en-GB" sz="1800"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348423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DPO </a:t>
            </a:r>
            <a:r>
              <a:rPr lang="en-GB" b="1" dirty="0" err="1"/>
              <a:t>Contd</a:t>
            </a:r>
            <a:r>
              <a:rPr lang="en-GB" b="1" dirty="0"/>
              <a:t> … </a:t>
            </a:r>
          </a:p>
        </p:txBody>
      </p:sp>
      <p:sp>
        <p:nvSpPr>
          <p:cNvPr id="3" name="Content Placeholder 2"/>
          <p:cNvSpPr>
            <a:spLocks noGrp="1"/>
          </p:cNvSpPr>
          <p:nvPr>
            <p:ph idx="1"/>
          </p:nvPr>
        </p:nvSpPr>
        <p:spPr>
          <a:xfrm>
            <a:off x="412755" y="1243159"/>
            <a:ext cx="7560000" cy="4947575"/>
          </a:xfrm>
        </p:spPr>
        <p:txBody>
          <a:bodyPr/>
          <a:lstStyle/>
          <a:p>
            <a:r>
              <a:rPr lang="en-GB" sz="1800" dirty="0">
                <a:latin typeface="+mn-lt"/>
              </a:rPr>
              <a:t>Can the DPO be an existing employee?</a:t>
            </a:r>
          </a:p>
          <a:p>
            <a:r>
              <a:rPr lang="en-GB" sz="1800" b="0" dirty="0">
                <a:latin typeface="+mn-lt"/>
              </a:rPr>
              <a:t>Yes. The person you appoint as a DPO can be an existing employee provided that their professional duties are compatible with the duties of the DPO and do not lead to a conflict of interest.</a:t>
            </a:r>
          </a:p>
          <a:p>
            <a:r>
              <a:rPr lang="en-GB" sz="1800" dirty="0">
                <a:latin typeface="+mn-lt"/>
              </a:rPr>
              <a:t>What is a conflict of interest in relation to a DPO?</a:t>
            </a:r>
          </a:p>
          <a:p>
            <a:r>
              <a:rPr lang="en-GB" sz="1800" b="0" dirty="0">
                <a:latin typeface="+mn-lt"/>
              </a:rPr>
              <a:t>In this context, ‘conflict of interest’ means a conflict with other possible tasks and duties. The DPO cannot hold a position within the organisation that leads him or her to determine the purposes and the means of the processing of personal data. More information on this can be found at questions 9 and 10 of the </a:t>
            </a:r>
            <a:r>
              <a:rPr lang="en-GB" sz="1800" b="0" dirty="0">
                <a:latin typeface="+mn-lt"/>
                <a:hlinkClick r:id="rId2"/>
              </a:rPr>
              <a:t>Article 29 DPO FAQ’s</a:t>
            </a:r>
            <a:r>
              <a:rPr lang="en-US" sz="1800" b="0" dirty="0">
                <a:latin typeface="+mn-lt"/>
              </a:rPr>
              <a:t> </a:t>
            </a:r>
            <a:r>
              <a:rPr lang="en-GB" sz="1800" b="0" dirty="0">
                <a:latin typeface="+mn-lt"/>
              </a:rPr>
              <a:t>and in the </a:t>
            </a:r>
            <a:r>
              <a:rPr lang="en-GB" sz="1800" b="0" dirty="0">
                <a:latin typeface="+mn-lt"/>
                <a:hlinkClick r:id="rId3"/>
              </a:rPr>
              <a:t>Article 29 guidelines on DPO's</a:t>
            </a:r>
            <a:r>
              <a:rPr lang="en-GB" sz="1800" b="0" dirty="0">
                <a:latin typeface="+mn-lt"/>
              </a:rPr>
              <a:t>.</a:t>
            </a:r>
          </a:p>
          <a:p>
            <a:r>
              <a:rPr lang="en-GB" sz="1800" dirty="0">
                <a:latin typeface="+mn-lt"/>
              </a:rPr>
              <a:t>Can health organisations share a DPO?</a:t>
            </a:r>
          </a:p>
          <a:p>
            <a:r>
              <a:rPr lang="en-GB" sz="1800" b="0" dirty="0">
                <a:latin typeface="+mn-lt"/>
              </a:rPr>
              <a:t>Yes. You may appoint a single data protection officer to act for a group of companies or a group of public authorities, taking into account their structure and size. </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19</a:t>
            </a:fld>
            <a:endParaRPr lang="en-GB" dirty="0"/>
          </a:p>
        </p:txBody>
      </p:sp>
    </p:spTree>
    <p:extLst>
      <p:ext uri="{BB962C8B-B14F-4D97-AF65-F5344CB8AC3E}">
        <p14:creationId xmlns:p14="http://schemas.microsoft.com/office/powerpoint/2010/main" val="54719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j-lt"/>
              </a:rPr>
              <a:t>Objectives</a:t>
            </a:r>
            <a:r>
              <a:rPr lang="en-GB" dirty="0"/>
              <a:t> </a:t>
            </a:r>
          </a:p>
        </p:txBody>
      </p:sp>
      <p:sp>
        <p:nvSpPr>
          <p:cNvPr id="3" name="Content Placeholder 2"/>
          <p:cNvSpPr>
            <a:spLocks noGrp="1"/>
          </p:cNvSpPr>
          <p:nvPr>
            <p:ph idx="1"/>
          </p:nvPr>
        </p:nvSpPr>
        <p:spPr>
          <a:xfrm>
            <a:off x="388042" y="1675647"/>
            <a:ext cx="8422326" cy="4083188"/>
          </a:xfrm>
        </p:spPr>
        <p:txBody>
          <a:bodyPr/>
          <a:lstStyle/>
          <a:p>
            <a:pPr marL="342900" indent="-342900">
              <a:buFont typeface="Arial" panose="020B0604020202020204" pitchFamily="34" charset="0"/>
              <a:buChar char="•"/>
            </a:pPr>
            <a:endParaRPr lang="en-US" b="0" dirty="0">
              <a:latin typeface="+mn-lt"/>
            </a:endParaRPr>
          </a:p>
          <a:p>
            <a:pPr marL="342900" indent="-342900">
              <a:buFont typeface="Arial" panose="020B0604020202020204" pitchFamily="34" charset="0"/>
              <a:buChar char="•"/>
            </a:pPr>
            <a:endParaRPr lang="en-US" b="0" dirty="0">
              <a:latin typeface="+mn-lt"/>
            </a:endParaRPr>
          </a:p>
          <a:p>
            <a:pPr marL="342900" indent="-342900">
              <a:buFont typeface="Arial" panose="020B0604020202020204" pitchFamily="34" charset="0"/>
              <a:buChar char="•"/>
            </a:pPr>
            <a:r>
              <a:rPr lang="en-US" b="0" dirty="0">
                <a:latin typeface="+mn-lt"/>
              </a:rPr>
              <a:t>Ba</a:t>
            </a:r>
            <a:r>
              <a:rPr lang="en-GB" b="0" dirty="0">
                <a:latin typeface="+mn-lt"/>
              </a:rPr>
              <a:t>sic introduction to the General Data Protection Regulations (GDPR)</a:t>
            </a:r>
          </a:p>
          <a:p>
            <a:pPr marL="342900" indent="-342900">
              <a:buFont typeface="Arial" panose="020B0604020202020204" pitchFamily="34" charset="0"/>
              <a:buChar char="•"/>
            </a:pPr>
            <a:endParaRPr lang="en-GB" b="0" dirty="0">
              <a:latin typeface="+mn-lt"/>
            </a:endParaRPr>
          </a:p>
          <a:p>
            <a:pPr marL="342900" indent="-342900">
              <a:buFont typeface="Arial" panose="020B0604020202020204" pitchFamily="34" charset="0"/>
              <a:buChar char="•"/>
            </a:pPr>
            <a:r>
              <a:rPr lang="en-GB" b="0" dirty="0">
                <a:latin typeface="+mn-lt"/>
              </a:rPr>
              <a:t>Significant differences</a:t>
            </a:r>
          </a:p>
          <a:p>
            <a:pPr marL="342900" indent="-342900">
              <a:buFont typeface="Arial" panose="020B0604020202020204" pitchFamily="34" charset="0"/>
              <a:buChar char="•"/>
            </a:pPr>
            <a:endParaRPr lang="en-GB" b="0" dirty="0">
              <a:latin typeface="+mn-lt"/>
            </a:endParaRPr>
          </a:p>
          <a:p>
            <a:pPr marL="342900" indent="-342900">
              <a:buFont typeface="Arial" panose="020B0604020202020204" pitchFamily="34" charset="0"/>
              <a:buChar char="•"/>
            </a:pPr>
            <a:r>
              <a:rPr lang="en-GB" b="0" dirty="0">
                <a:latin typeface="+mn-lt"/>
              </a:rPr>
              <a:t>What remains the same?</a:t>
            </a:r>
          </a:p>
          <a:p>
            <a:endParaRPr lang="en-GB" b="0" dirty="0">
              <a:latin typeface="+mn-lt"/>
            </a:endParaRPr>
          </a:p>
          <a:p>
            <a:endParaRPr lang="en-GB"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2633031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Managing Risks and Subject Access Requests (SAR)</a:t>
            </a:r>
            <a:br>
              <a:rPr lang="en-GB" dirty="0"/>
            </a:br>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20</a:t>
            </a:fld>
            <a:endParaRPr lang="en-GB" dirty="0"/>
          </a:p>
        </p:txBody>
      </p:sp>
      <p:sp>
        <p:nvSpPr>
          <p:cNvPr id="7" name="Content Placeholder 6"/>
          <p:cNvSpPr>
            <a:spLocks noGrp="1"/>
          </p:cNvSpPr>
          <p:nvPr>
            <p:ph idx="1"/>
          </p:nvPr>
        </p:nvSpPr>
        <p:spPr/>
        <p:txBody>
          <a:bodyPr/>
          <a:lstStyle/>
          <a:p>
            <a:endParaRPr lang="en-GB"/>
          </a:p>
        </p:txBody>
      </p:sp>
    </p:spTree>
    <p:extLst>
      <p:ext uri="{BB962C8B-B14F-4D97-AF65-F5344CB8AC3E}">
        <p14:creationId xmlns:p14="http://schemas.microsoft.com/office/powerpoint/2010/main" val="1097014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j-lt"/>
              </a:rPr>
              <a:t>Rights for individuals under the GDPR</a:t>
            </a: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21</a:t>
            </a:fld>
            <a:endParaRPr lang="en-GB" dirty="0"/>
          </a:p>
        </p:txBody>
      </p:sp>
      <p:sp>
        <p:nvSpPr>
          <p:cNvPr id="7" name="Content Placeholder 2"/>
          <p:cNvSpPr>
            <a:spLocks noGrp="1"/>
          </p:cNvSpPr>
          <p:nvPr>
            <p:ph idx="1"/>
          </p:nvPr>
        </p:nvSpPr>
        <p:spPr/>
        <p:txBody>
          <a:bodyPr>
            <a:noAutofit/>
          </a:bodyPr>
          <a:lstStyle/>
          <a:p>
            <a:r>
              <a:rPr lang="en-GB" sz="1800" b="0" dirty="0">
                <a:latin typeface="+mn-lt"/>
              </a:rPr>
              <a:t>The main rights for individuals under the GDPR will be:</a:t>
            </a:r>
          </a:p>
          <a:p>
            <a:r>
              <a:rPr lang="en-GB" sz="1800" b="0" dirty="0">
                <a:latin typeface="+mn-lt"/>
              </a:rPr>
              <a:t>•	subject access;</a:t>
            </a:r>
          </a:p>
          <a:p>
            <a:r>
              <a:rPr lang="en-GB" sz="1800" b="0" dirty="0">
                <a:latin typeface="+mn-lt"/>
              </a:rPr>
              <a:t>•	to have inaccuracies corrected;</a:t>
            </a:r>
          </a:p>
          <a:p>
            <a:r>
              <a:rPr lang="en-GB" sz="1800" b="0" dirty="0">
                <a:latin typeface="+mn-lt"/>
              </a:rPr>
              <a:t>•	to have information erased;</a:t>
            </a:r>
          </a:p>
          <a:p>
            <a:r>
              <a:rPr lang="en-GB" sz="1800" b="0" dirty="0">
                <a:latin typeface="+mn-lt"/>
              </a:rPr>
              <a:t>•	to prevent direct marketing;</a:t>
            </a:r>
          </a:p>
          <a:p>
            <a:r>
              <a:rPr lang="en-GB" sz="1800" b="0" dirty="0">
                <a:latin typeface="+mn-lt"/>
              </a:rPr>
              <a:t>•	to prevent automated decision-making and profiling; 	and</a:t>
            </a:r>
          </a:p>
          <a:p>
            <a:r>
              <a:rPr lang="en-GB" sz="1800" b="0" dirty="0">
                <a:latin typeface="+mn-lt"/>
              </a:rPr>
              <a:t>•	data portability.</a:t>
            </a:r>
          </a:p>
          <a:p>
            <a:endParaRPr lang="en-GB" sz="1800" b="0" dirty="0">
              <a:latin typeface="+mn-lt"/>
            </a:endParaRPr>
          </a:p>
        </p:txBody>
      </p:sp>
    </p:spTree>
    <p:extLst>
      <p:ext uri="{BB962C8B-B14F-4D97-AF65-F5344CB8AC3E}">
        <p14:creationId xmlns:p14="http://schemas.microsoft.com/office/powerpoint/2010/main" val="14997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Portability and SARs</a:t>
            </a:r>
          </a:p>
        </p:txBody>
      </p:sp>
      <p:sp>
        <p:nvSpPr>
          <p:cNvPr id="3" name="Content Placeholder 2"/>
          <p:cNvSpPr>
            <a:spLocks noGrp="1"/>
          </p:cNvSpPr>
          <p:nvPr>
            <p:ph idx="1"/>
          </p:nvPr>
        </p:nvSpPr>
        <p:spPr>
          <a:xfrm>
            <a:off x="400398" y="1112109"/>
            <a:ext cx="8434682" cy="4832078"/>
          </a:xfrm>
        </p:spPr>
        <p:txBody>
          <a:bodyPr/>
          <a:lstStyle/>
          <a:p>
            <a:r>
              <a:rPr lang="en-GB" sz="1800" b="0" dirty="0">
                <a:latin typeface="+mn-lt"/>
              </a:rPr>
              <a:t>New rights are being introduced under the GDPR, including  the</a:t>
            </a:r>
            <a:r>
              <a:rPr lang="en-US" sz="1800" b="0" dirty="0">
                <a:latin typeface="+mn-lt"/>
              </a:rPr>
              <a:t>:</a:t>
            </a:r>
          </a:p>
          <a:p>
            <a:pPr marL="285750" indent="-285750">
              <a:buFontTx/>
              <a:buChar char="-"/>
            </a:pPr>
            <a:r>
              <a:rPr lang="en-GB" sz="1800" b="0" dirty="0">
                <a:latin typeface="+mn-lt"/>
              </a:rPr>
              <a:t>Right to Data Portability (allowing for data subjects to have their personal data sent back to them to transmit elsewhere more easily) and </a:t>
            </a:r>
            <a:endParaRPr lang="en-US" sz="1800" b="0" dirty="0">
              <a:latin typeface="+mn-lt"/>
            </a:endParaRPr>
          </a:p>
          <a:p>
            <a:pPr marL="285750" indent="-285750">
              <a:buFontTx/>
              <a:buChar char="-"/>
            </a:pPr>
            <a:r>
              <a:rPr lang="en-GB" sz="1800" b="0" dirty="0">
                <a:latin typeface="+mn-lt"/>
              </a:rPr>
              <a:t>an extended Right to Be Forgotten (allowing data subjects to have their personal data erased without undue delay). </a:t>
            </a:r>
          </a:p>
          <a:p>
            <a:r>
              <a:rPr lang="en-GB" sz="1800" dirty="0">
                <a:latin typeface="+mn-lt"/>
              </a:rPr>
              <a:t>Subject Access Right, or “SAR,”</a:t>
            </a:r>
            <a:r>
              <a:rPr lang="en-GB" sz="1800" b="0" dirty="0">
                <a:latin typeface="+mn-lt"/>
              </a:rPr>
              <a:t> a process where data subjects can exercise their right to gain access to their personal data. </a:t>
            </a:r>
          </a:p>
          <a:p>
            <a:r>
              <a:rPr lang="en-GB" sz="1800" b="0" dirty="0">
                <a:latin typeface="+mn-lt"/>
              </a:rPr>
              <a:t>Under GDPR, a SAR can be made </a:t>
            </a:r>
            <a:r>
              <a:rPr lang="en-GB" sz="1800" u="sng" dirty="0">
                <a:latin typeface="+mn-lt"/>
              </a:rPr>
              <a:t>free of charge</a:t>
            </a:r>
            <a:r>
              <a:rPr lang="en-GB" sz="1800" b="0" u="sng" dirty="0">
                <a:latin typeface="+mn-lt"/>
              </a:rPr>
              <a:t> </a:t>
            </a:r>
            <a:r>
              <a:rPr lang="en-GB" sz="1800" b="0" dirty="0">
                <a:latin typeface="+mn-lt"/>
              </a:rPr>
              <a:t>and must be addressed quickly, i.e. within </a:t>
            </a:r>
            <a:r>
              <a:rPr lang="en-GB" sz="1800" u="sng" dirty="0">
                <a:latin typeface="+mn-lt"/>
              </a:rPr>
              <a:t>one month of receipt of the request </a:t>
            </a:r>
            <a:r>
              <a:rPr lang="en-GB" sz="1800" b="0" dirty="0">
                <a:latin typeface="+mn-lt"/>
              </a:rPr>
              <a:t>(which may be extended for a maximum of two months when necessary, taking into account the complexity of the request and the number of requests). </a:t>
            </a:r>
          </a:p>
          <a:p>
            <a:r>
              <a:rPr lang="en-GB" sz="1800" b="0" dirty="0">
                <a:latin typeface="+mn-lt"/>
              </a:rPr>
              <a:t>SARs have risen over the years; for example, the ICO estimated in June 2016 that 13% of UK residents had now made a SAR. </a:t>
            </a:r>
          </a:p>
          <a:p>
            <a:r>
              <a:rPr lang="en-GB" sz="1800" b="0" dirty="0">
                <a:latin typeface="+mn-lt"/>
              </a:rPr>
              <a:t>This rise can be expected to continue once they are free, and SARs will become more costly and complicated for organizations to address, especially given the prevalence of email and cloud applications. </a:t>
            </a: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22</a:t>
            </a:fld>
            <a:endParaRPr lang="en-GB" dirty="0"/>
          </a:p>
        </p:txBody>
      </p:sp>
    </p:spTree>
    <p:extLst>
      <p:ext uri="{BB962C8B-B14F-4D97-AF65-F5344CB8AC3E}">
        <p14:creationId xmlns:p14="http://schemas.microsoft.com/office/powerpoint/2010/main" val="24914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888" y="1203967"/>
            <a:ext cx="3810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a:t>Subject Access Requests</a:t>
            </a:r>
          </a:p>
        </p:txBody>
      </p:sp>
      <p:sp>
        <p:nvSpPr>
          <p:cNvPr id="3" name="Content Placeholder 2"/>
          <p:cNvSpPr>
            <a:spLocks noGrp="1"/>
          </p:cNvSpPr>
          <p:nvPr>
            <p:ph idx="1"/>
          </p:nvPr>
        </p:nvSpPr>
        <p:spPr/>
        <p:txBody>
          <a:bodyPr>
            <a:normAutofit/>
          </a:bodyPr>
          <a:lstStyle/>
          <a:p>
            <a:r>
              <a:rPr lang="en-GB" sz="1800" b="0" dirty="0">
                <a:latin typeface="+mn-lt"/>
              </a:rPr>
              <a:t>The requirements for data controllers:</a:t>
            </a:r>
          </a:p>
          <a:p>
            <a:pPr marL="342900" indent="-342900">
              <a:buFont typeface="Arial" panose="020B0604020202020204" pitchFamily="34" charset="0"/>
              <a:buChar char="•"/>
            </a:pPr>
            <a:r>
              <a:rPr lang="en-GB" sz="1800" b="0" dirty="0">
                <a:latin typeface="+mn-lt"/>
              </a:rPr>
              <a:t>Statutory timescales</a:t>
            </a:r>
          </a:p>
          <a:p>
            <a:pPr marL="342900" indent="-342900">
              <a:buFont typeface="Arial" panose="020B0604020202020204" pitchFamily="34" charset="0"/>
              <a:buChar char="•"/>
            </a:pPr>
            <a:r>
              <a:rPr lang="en-GB" sz="1800" b="0" dirty="0">
                <a:latin typeface="+mn-lt"/>
              </a:rPr>
              <a:t>Documented procedures</a:t>
            </a:r>
          </a:p>
          <a:p>
            <a:pPr marL="342900" indent="-342900">
              <a:buFont typeface="Arial" panose="020B0604020202020204" pitchFamily="34" charset="0"/>
              <a:buChar char="•"/>
            </a:pPr>
            <a:r>
              <a:rPr lang="en-GB" sz="1800" b="0" dirty="0">
                <a:latin typeface="+mn-lt"/>
              </a:rPr>
              <a:t>Accountability</a:t>
            </a:r>
          </a:p>
          <a:p>
            <a:pPr marL="342900" indent="-342900">
              <a:buFont typeface="Arial" panose="020B0604020202020204" pitchFamily="34" charset="0"/>
              <a:buChar char="•"/>
            </a:pPr>
            <a:r>
              <a:rPr lang="en-GB" sz="1800" b="0" dirty="0">
                <a:latin typeface="+mn-lt"/>
              </a:rPr>
              <a:t>Disclosure file content</a:t>
            </a:r>
          </a:p>
          <a:p>
            <a:endParaRPr lang="en-GB" dirty="0"/>
          </a:p>
        </p:txBody>
      </p:sp>
      <p:pic>
        <p:nvPicPr>
          <p:cNvPr id="3076" name="Picture 4" descr="C:\Users\dohertyl\AppData\Local\Microsoft\Windows\Temporary Internet Files\Content.IE5\RLJSF0N8\doc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724" y="3581141"/>
            <a:ext cx="20383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3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823" y="1376961"/>
            <a:ext cx="3810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a:t>Subject Access Requests</a:t>
            </a:r>
          </a:p>
        </p:txBody>
      </p:sp>
      <p:sp>
        <p:nvSpPr>
          <p:cNvPr id="3" name="Content Placeholder 2"/>
          <p:cNvSpPr>
            <a:spLocks noGrp="1"/>
          </p:cNvSpPr>
          <p:nvPr>
            <p:ph idx="1"/>
          </p:nvPr>
        </p:nvSpPr>
        <p:spPr/>
        <p:txBody>
          <a:bodyPr>
            <a:normAutofit/>
          </a:bodyPr>
          <a:lstStyle/>
          <a:p>
            <a:r>
              <a:rPr lang="en-GB" sz="1800" b="0" dirty="0">
                <a:latin typeface="+mn-lt"/>
              </a:rPr>
              <a:t>The requirements for requestors:</a:t>
            </a:r>
          </a:p>
          <a:p>
            <a:pPr marL="342900" indent="-342900">
              <a:buFont typeface="Arial" panose="020B0604020202020204" pitchFamily="34" charset="0"/>
              <a:buChar char="•"/>
            </a:pPr>
            <a:r>
              <a:rPr lang="en-GB" sz="1800" b="0" dirty="0">
                <a:latin typeface="+mn-lt"/>
              </a:rPr>
              <a:t>Requests in writing</a:t>
            </a:r>
          </a:p>
          <a:p>
            <a:pPr marL="342900" indent="-342900">
              <a:buFont typeface="Arial" panose="020B0604020202020204" pitchFamily="34" charset="0"/>
              <a:buChar char="•"/>
            </a:pPr>
            <a:r>
              <a:rPr lang="en-GB" sz="1800" b="0" dirty="0">
                <a:latin typeface="+mn-lt"/>
              </a:rPr>
              <a:t>Proof of identity</a:t>
            </a:r>
          </a:p>
          <a:p>
            <a:pPr marL="342900" indent="-342900">
              <a:buFont typeface="Arial" panose="020B0604020202020204" pitchFamily="34" charset="0"/>
              <a:buChar char="•"/>
            </a:pPr>
            <a:r>
              <a:rPr lang="en-GB" sz="1800" b="0" dirty="0">
                <a:latin typeface="+mn-lt"/>
              </a:rPr>
              <a:t>Administration fee</a:t>
            </a:r>
          </a:p>
          <a:p>
            <a:pPr marL="342900" indent="-342900">
              <a:buFont typeface="Arial" panose="020B0604020202020204" pitchFamily="34" charset="0"/>
              <a:buChar char="•"/>
            </a:pPr>
            <a:r>
              <a:rPr lang="en-GB" sz="1800" b="0" dirty="0">
                <a:latin typeface="+mn-lt"/>
              </a:rPr>
              <a:t>Clarification of request</a:t>
            </a:r>
          </a:p>
          <a:p>
            <a:endParaRPr lang="en-GB" dirty="0"/>
          </a:p>
        </p:txBody>
      </p:sp>
      <p:pic>
        <p:nvPicPr>
          <p:cNvPr id="3076" name="Picture 4" descr="C:\Users\dohertyl\AppData\Local\Microsoft\Windows\Temporary Internet Files\Content.IE5\RLJSF0N8\doc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648" y="3668155"/>
            <a:ext cx="20383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j-lt"/>
              </a:rPr>
              <a:t>Subject access risks</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000" b="0" dirty="0">
                <a:latin typeface="+mn-lt"/>
                <a:ea typeface="Times New Roman"/>
                <a:cs typeface="Times New Roman"/>
              </a:rPr>
              <a:t>Staff not fully aware of what a Subject Access Request (SARs) is and how to deal with one</a:t>
            </a:r>
          </a:p>
          <a:p>
            <a:pPr marL="342900" indent="-342900">
              <a:buFont typeface="Arial" panose="020B0604020202020204" pitchFamily="34" charset="0"/>
              <a:buChar char="•"/>
            </a:pPr>
            <a:r>
              <a:rPr lang="en-GB" sz="2000" b="0" dirty="0">
                <a:latin typeface="+mn-lt"/>
              </a:rPr>
              <a:t>SAR redactions and exemptions not logged or reported.</a:t>
            </a:r>
          </a:p>
          <a:p>
            <a:pPr marL="342900" indent="-342900">
              <a:buFont typeface="Arial" panose="020B0604020202020204" pitchFamily="34" charset="0"/>
              <a:buChar char="•"/>
            </a:pPr>
            <a:r>
              <a:rPr lang="en-GB" sz="2000" b="0" dirty="0">
                <a:latin typeface="+mn-lt"/>
              </a:rPr>
              <a:t>SAR response dates not met</a:t>
            </a:r>
          </a:p>
        </p:txBody>
      </p:sp>
      <p:pic>
        <p:nvPicPr>
          <p:cNvPr id="4" name="Picture 3"/>
          <p:cNvPicPr>
            <a:picLocks noChangeAspect="1"/>
          </p:cNvPicPr>
          <p:nvPr/>
        </p:nvPicPr>
        <p:blipFill>
          <a:blip r:embed="rId3"/>
          <a:stretch>
            <a:fillRect/>
          </a:stretch>
        </p:blipFill>
        <p:spPr>
          <a:xfrm>
            <a:off x="5783779" y="3584546"/>
            <a:ext cx="2810500" cy="2158171"/>
          </a:xfrm>
          <a:prstGeom prst="rect">
            <a:avLst/>
          </a:prstGeom>
        </p:spPr>
      </p:pic>
    </p:spTree>
    <p:extLst>
      <p:ext uri="{BB962C8B-B14F-4D97-AF65-F5344CB8AC3E}">
        <p14:creationId xmlns:p14="http://schemas.microsoft.com/office/powerpoint/2010/main" val="23156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Right to erasure: Medical records</a:t>
            </a:r>
          </a:p>
        </p:txBody>
      </p:sp>
      <p:sp>
        <p:nvSpPr>
          <p:cNvPr id="3" name="Content Placeholder 2"/>
          <p:cNvSpPr>
            <a:spLocks noGrp="1"/>
          </p:cNvSpPr>
          <p:nvPr>
            <p:ph idx="1"/>
          </p:nvPr>
        </p:nvSpPr>
        <p:spPr>
          <a:xfrm>
            <a:off x="388042" y="1675647"/>
            <a:ext cx="7560000" cy="4083188"/>
          </a:xfrm>
        </p:spPr>
        <p:txBody>
          <a:bodyPr/>
          <a:lstStyle/>
          <a:p>
            <a:pPr marL="285750" indent="-285750">
              <a:buFont typeface="Arial" panose="020B0604020202020204" pitchFamily="34" charset="0"/>
              <a:buChar char="•"/>
            </a:pPr>
            <a:r>
              <a:rPr lang="en-GB" sz="1800" b="0" dirty="0">
                <a:latin typeface="+mn-lt"/>
              </a:rPr>
              <a:t>There is no absolute ‘right to be forgotten’.</a:t>
            </a:r>
          </a:p>
          <a:p>
            <a:pPr marL="285750" indent="-285750">
              <a:buFont typeface="Arial" panose="020B0604020202020204" pitchFamily="34" charset="0"/>
              <a:buChar char="•"/>
            </a:pPr>
            <a:r>
              <a:rPr lang="en-GB" sz="1800" b="0" dirty="0">
                <a:latin typeface="+mn-lt"/>
              </a:rPr>
              <a:t>People can ask for their personal data to be erased - but only when there is no compelling reason for its continued processing.</a:t>
            </a:r>
          </a:p>
          <a:p>
            <a:pPr marL="285750" indent="-285750">
              <a:buFont typeface="Arial" panose="020B0604020202020204" pitchFamily="34" charset="0"/>
              <a:buChar char="•"/>
            </a:pPr>
            <a:r>
              <a:rPr lang="en-GB" sz="1800" b="0" dirty="0">
                <a:latin typeface="+mn-lt"/>
              </a:rPr>
              <a:t>Requests will have to be assessed on their own merits. However, care providers, for example, will likely have a very good reason for processing much of the personal data they hold for the purposes of providing medical care.</a:t>
            </a:r>
          </a:p>
          <a:p>
            <a:endParaRPr lang="en-US" sz="1800" dirty="0">
              <a:latin typeface="+mn-lt"/>
            </a:endParaRPr>
          </a:p>
          <a:p>
            <a:r>
              <a:rPr lang="en-US" sz="1800" b="0" i="0" dirty="0">
                <a:effectLst/>
                <a:latin typeface="+mn-lt"/>
              </a:rPr>
              <a:t>This </a:t>
            </a:r>
            <a:r>
              <a:rPr lang="en-GB" sz="1800" b="0" i="0" dirty="0">
                <a:effectLst/>
                <a:latin typeface="+mn-lt"/>
              </a:rPr>
              <a:t>right does not apply when data </a:t>
            </a:r>
            <a:r>
              <a:rPr lang="en-US" sz="1800" b="0" dirty="0">
                <a:latin typeface="+mn-lt"/>
              </a:rPr>
              <a:t>is </a:t>
            </a:r>
            <a:r>
              <a:rPr lang="en-GB" sz="1800" b="0" i="0" dirty="0">
                <a:effectLst/>
                <a:latin typeface="+mn-lt"/>
              </a:rPr>
              <a:t>processed for health or social care purposes (Art 9(2)(h) - so does not apply to medical records (unless erasure is ordered by a court).</a:t>
            </a:r>
          </a:p>
          <a:p>
            <a:r>
              <a:rPr lang="en-GB" sz="1800" b="0" i="0" dirty="0">
                <a:effectLst/>
                <a:latin typeface="+mn-lt"/>
              </a:rPr>
              <a:t> </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26</a:t>
            </a:fld>
            <a:endParaRPr lang="en-GB" dirty="0"/>
          </a:p>
        </p:txBody>
      </p:sp>
    </p:spTree>
    <p:extLst>
      <p:ext uri="{BB962C8B-B14F-4D97-AF65-F5344CB8AC3E}">
        <p14:creationId xmlns:p14="http://schemas.microsoft.com/office/powerpoint/2010/main" val="28217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9485"/>
          <a:stretch/>
        </p:blipFill>
        <p:spPr>
          <a:xfrm>
            <a:off x="5781646" y="3415767"/>
            <a:ext cx="3275856" cy="2564904"/>
          </a:xfrm>
          <a:prstGeom prst="rect">
            <a:avLst/>
          </a:prstGeom>
        </p:spPr>
      </p:pic>
      <p:sp>
        <p:nvSpPr>
          <p:cNvPr id="2" name="Title 1"/>
          <p:cNvSpPr>
            <a:spLocks noGrp="1"/>
          </p:cNvSpPr>
          <p:nvPr>
            <p:ph type="title"/>
          </p:nvPr>
        </p:nvSpPr>
        <p:spPr/>
        <p:txBody>
          <a:bodyPr/>
          <a:lstStyle/>
          <a:p>
            <a:r>
              <a:rPr lang="en-GB" b="1" dirty="0"/>
              <a:t>Information security risks </a:t>
            </a:r>
          </a:p>
        </p:txBody>
      </p:sp>
      <p:sp>
        <p:nvSpPr>
          <p:cNvPr id="5" name="Content Placeholder 4"/>
          <p:cNvSpPr>
            <a:spLocks noGrp="1"/>
          </p:cNvSpPr>
          <p:nvPr>
            <p:ph idx="1"/>
          </p:nvPr>
        </p:nvSpPr>
        <p:spPr>
          <a:xfrm>
            <a:off x="0" y="1208665"/>
            <a:ext cx="8550876" cy="4083188"/>
          </a:xfrm>
        </p:spPr>
        <p:txBody>
          <a:bodyPr>
            <a:normAutofit/>
          </a:bodyPr>
          <a:lstStyle/>
          <a:p>
            <a:pPr marL="685800" indent="-285750">
              <a:buFont typeface="Arial" panose="020B0604020202020204" pitchFamily="34" charset="0"/>
              <a:buChar char="•"/>
            </a:pPr>
            <a:r>
              <a:rPr lang="en-GB" sz="1800" b="0" dirty="0">
                <a:latin typeface="+mn-lt"/>
              </a:rPr>
              <a:t>Systems accesses (new starters and leavers) not reviewed or adjusted as required</a:t>
            </a:r>
          </a:p>
          <a:p>
            <a:pPr marL="685800" indent="-285750">
              <a:buFont typeface="Arial" panose="020B0604020202020204" pitchFamily="34" charset="0"/>
              <a:buChar char="•"/>
            </a:pPr>
            <a:r>
              <a:rPr lang="en-GB" sz="1800" b="0" dirty="0">
                <a:latin typeface="+mn-lt"/>
              </a:rPr>
              <a:t>No clear desk policies in operation or work place security checks completed</a:t>
            </a:r>
          </a:p>
          <a:p>
            <a:pPr marL="685800" indent="-285750">
              <a:buFont typeface="Arial" panose="020B0604020202020204" pitchFamily="34" charset="0"/>
              <a:buChar char="•"/>
            </a:pPr>
            <a:r>
              <a:rPr lang="en-GB" sz="1800" b="0" dirty="0">
                <a:latin typeface="+mn-lt"/>
              </a:rPr>
              <a:t>Security encryption not in place or out of date for all equipment including removable media</a:t>
            </a:r>
          </a:p>
          <a:p>
            <a:pPr marL="685800" indent="-285750">
              <a:buFont typeface="Arial" panose="020B0604020202020204" pitchFamily="34" charset="0"/>
              <a:buChar char="•"/>
            </a:pPr>
            <a:r>
              <a:rPr lang="en-GB" sz="1800" b="0" dirty="0">
                <a:latin typeface="+mn-lt"/>
              </a:rPr>
              <a:t>No Physical security protocols / systems / entry controls in place</a:t>
            </a:r>
          </a:p>
          <a:p>
            <a:pPr marL="685800" indent="-285750">
              <a:buFont typeface="Arial" panose="020B0604020202020204" pitchFamily="34" charset="0"/>
              <a:buChar char="•"/>
            </a:pPr>
            <a:r>
              <a:rPr lang="en-GB" sz="1800" b="0" dirty="0">
                <a:latin typeface="+mn-lt"/>
              </a:rPr>
              <a:t>No Password security procedures in place</a:t>
            </a:r>
          </a:p>
          <a:p>
            <a:pPr marL="685800" indent="-285750">
              <a:buFont typeface="Arial" panose="020B0604020202020204" pitchFamily="34" charset="0"/>
              <a:buChar char="•"/>
            </a:pPr>
            <a:r>
              <a:rPr lang="en-GB" sz="1800" b="0" dirty="0">
                <a:latin typeface="+mn-lt"/>
              </a:rPr>
              <a:t>Lack of effective security incident monitoring or reporting</a:t>
            </a:r>
          </a:p>
          <a:p>
            <a:pPr marL="400050">
              <a:buFont typeface="Arial" panose="020B0604020202020204" pitchFamily="34" charset="0"/>
              <a:buChar char="•"/>
            </a:pPr>
            <a:endParaRPr lang="en-GB" dirty="0"/>
          </a:p>
        </p:txBody>
      </p:sp>
    </p:spTree>
    <p:extLst>
      <p:ext uri="{BB962C8B-B14F-4D97-AF65-F5344CB8AC3E}">
        <p14:creationId xmlns:p14="http://schemas.microsoft.com/office/powerpoint/2010/main" val="5111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720" y="2497978"/>
            <a:ext cx="3455998" cy="3151237"/>
          </a:xfrm>
          <a:prstGeom prst="rect">
            <a:avLst/>
          </a:prstGeom>
        </p:spPr>
      </p:pic>
      <p:sp>
        <p:nvSpPr>
          <p:cNvPr id="2" name="Title 1"/>
          <p:cNvSpPr>
            <a:spLocks noGrp="1"/>
          </p:cNvSpPr>
          <p:nvPr>
            <p:ph type="title"/>
          </p:nvPr>
        </p:nvSpPr>
        <p:spPr/>
        <p:txBody>
          <a:bodyPr/>
          <a:lstStyle/>
          <a:p>
            <a:r>
              <a:rPr lang="en-GB" b="1" dirty="0">
                <a:latin typeface="+mn-lt"/>
              </a:rPr>
              <a:t>Manual records risks</a:t>
            </a:r>
          </a:p>
        </p:txBody>
      </p:sp>
      <p:sp>
        <p:nvSpPr>
          <p:cNvPr id="3" name="Content Placeholder 2"/>
          <p:cNvSpPr>
            <a:spLocks noGrp="1"/>
          </p:cNvSpPr>
          <p:nvPr>
            <p:ph idx="1"/>
          </p:nvPr>
        </p:nvSpPr>
        <p:spPr/>
        <p:txBody>
          <a:bodyPr/>
          <a:lstStyle/>
          <a:p>
            <a:pPr marL="0" lvl="0" indent="0"/>
            <a:endParaRPr lang="en-GB" sz="1800" dirty="0">
              <a:solidFill>
                <a:srgbClr val="0967B1"/>
              </a:solidFill>
              <a:latin typeface="+mn-lt"/>
            </a:endParaRPr>
          </a:p>
          <a:p>
            <a:pPr lvl="1">
              <a:buFont typeface="Arial" charset="0"/>
              <a:buChar char="•"/>
            </a:pPr>
            <a:r>
              <a:rPr lang="en-GB" sz="1800" dirty="0">
                <a:solidFill>
                  <a:srgbClr val="0967B1"/>
                </a:solidFill>
                <a:latin typeface="+mn-lt"/>
              </a:rPr>
              <a:t> </a:t>
            </a:r>
            <a:r>
              <a:rPr lang="en-GB" sz="1800" dirty="0">
                <a:solidFill>
                  <a:schemeClr val="tx1"/>
                </a:solidFill>
                <a:latin typeface="+mn-lt"/>
              </a:rPr>
              <a:t>Logging, tracking and movement of manual records</a:t>
            </a:r>
          </a:p>
          <a:p>
            <a:pPr lvl="1"/>
            <a:endParaRPr lang="en-GB" sz="1800" dirty="0">
              <a:solidFill>
                <a:schemeClr val="tx1"/>
              </a:solidFill>
              <a:latin typeface="+mn-lt"/>
            </a:endParaRPr>
          </a:p>
          <a:p>
            <a:pPr lvl="1">
              <a:buFont typeface="Arial" charset="0"/>
              <a:buChar char="•"/>
            </a:pPr>
            <a:r>
              <a:rPr lang="en-GB" sz="1800" dirty="0">
                <a:solidFill>
                  <a:schemeClr val="tx1"/>
                </a:solidFill>
                <a:latin typeface="+mn-lt"/>
              </a:rPr>
              <a:t> Secure storage areas for live and archived records</a:t>
            </a:r>
          </a:p>
          <a:p>
            <a:pPr lvl="1"/>
            <a:endParaRPr lang="en-GB" sz="1800" dirty="0">
              <a:solidFill>
                <a:schemeClr val="tx1"/>
              </a:solidFill>
              <a:latin typeface="+mn-lt"/>
            </a:endParaRPr>
          </a:p>
          <a:p>
            <a:pPr lvl="1">
              <a:buFont typeface="Arial" charset="0"/>
              <a:buChar char="•"/>
            </a:pPr>
            <a:r>
              <a:rPr lang="en-GB" sz="1800" dirty="0">
                <a:solidFill>
                  <a:schemeClr val="tx1"/>
                </a:solidFill>
                <a:latin typeface="+mn-lt"/>
              </a:rPr>
              <a:t> Maintaining the data quality of records</a:t>
            </a:r>
          </a:p>
          <a:p>
            <a:pPr lvl="1"/>
            <a:endParaRPr lang="en-GB" sz="1800" dirty="0">
              <a:solidFill>
                <a:schemeClr val="tx1"/>
              </a:solidFill>
              <a:latin typeface="+mn-lt"/>
            </a:endParaRPr>
          </a:p>
          <a:p>
            <a:pPr lvl="1">
              <a:buFont typeface="Arial" charset="0"/>
              <a:buChar char="•"/>
            </a:pPr>
            <a:r>
              <a:rPr lang="en-GB" sz="1800" dirty="0">
                <a:solidFill>
                  <a:schemeClr val="tx1"/>
                </a:solidFill>
                <a:latin typeface="+mn-lt"/>
              </a:rPr>
              <a:t> Lack of staff training in records management</a:t>
            </a:r>
          </a:p>
          <a:p>
            <a:endParaRPr lang="en-GB" sz="1800" dirty="0">
              <a:latin typeface="+mn-lt"/>
            </a:endParaRPr>
          </a:p>
        </p:txBody>
      </p:sp>
    </p:spTree>
    <p:extLst>
      <p:ext uri="{BB962C8B-B14F-4D97-AF65-F5344CB8AC3E}">
        <p14:creationId xmlns:p14="http://schemas.microsoft.com/office/powerpoint/2010/main" val="22389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DF1C-6588-464E-AA2F-4C91070D3630}"/>
              </a:ext>
            </a:extLst>
          </p:cNvPr>
          <p:cNvSpPr>
            <a:spLocks noGrp="1"/>
          </p:cNvSpPr>
          <p:nvPr>
            <p:ph type="title"/>
          </p:nvPr>
        </p:nvSpPr>
        <p:spPr/>
        <p:txBody>
          <a:bodyPr/>
          <a:lstStyle/>
          <a:p>
            <a:r>
              <a:rPr lang="en-US" b="1" dirty="0">
                <a:latin typeface="Calibri" panose="020F0502020204030204" pitchFamily="34" charset="0"/>
              </a:rPr>
              <a:t>Fair Processing</a:t>
            </a:r>
            <a:r>
              <a:rPr lang="en-US" sz="2400" b="1" dirty="0">
                <a:latin typeface="+mj-lt"/>
              </a:rPr>
              <a:t> </a:t>
            </a:r>
          </a:p>
        </p:txBody>
      </p:sp>
      <p:sp>
        <p:nvSpPr>
          <p:cNvPr id="3" name="Content Placeholder 2">
            <a:extLst>
              <a:ext uri="{FF2B5EF4-FFF2-40B4-BE49-F238E27FC236}">
                <a16:creationId xmlns:a16="http://schemas.microsoft.com/office/drawing/2014/main" id="{63E0BB7C-0EFF-BA40-A958-A65C62635BC3}"/>
              </a:ext>
            </a:extLst>
          </p:cNvPr>
          <p:cNvSpPr>
            <a:spLocks noGrp="1"/>
          </p:cNvSpPr>
          <p:nvPr>
            <p:ph idx="1"/>
          </p:nvPr>
        </p:nvSpPr>
        <p:spPr>
          <a:xfrm>
            <a:off x="491414" y="1521843"/>
            <a:ext cx="8161171" cy="4083188"/>
          </a:xfrm>
        </p:spPr>
        <p:txBody>
          <a:bodyPr/>
          <a:lstStyle/>
          <a:p>
            <a:pPr marL="285750" indent="-285750">
              <a:buFont typeface="Wingdings" pitchFamily="2" charset="2"/>
              <a:buChar char="Ø"/>
            </a:pPr>
            <a:r>
              <a:rPr lang="en-GB" sz="1800" b="0" i="0" dirty="0">
                <a:effectLst/>
                <a:latin typeface="+mn-lt"/>
              </a:rPr>
              <a:t>As under the DPA, practices must ensure they process data ‘fairly’. Generally speaking, this means informing patients about the purposes of the processing and by whom the data are processed.</a:t>
            </a:r>
            <a:endParaRPr lang="en-US" sz="1800" b="0" i="0" dirty="0">
              <a:effectLst/>
              <a:latin typeface="+mn-lt"/>
            </a:endParaRPr>
          </a:p>
          <a:p>
            <a:pPr marL="285750" indent="-285750">
              <a:buFont typeface="Wingdings" pitchFamily="2" charset="2"/>
              <a:buChar char="Ø"/>
            </a:pPr>
            <a:r>
              <a:rPr lang="en-GB" sz="1800" b="0" i="0" dirty="0">
                <a:effectLst/>
                <a:latin typeface="+mn-lt"/>
              </a:rPr>
              <a:t>This should take the form of ‘privacy notices’ displayed in the practice and on the practice website. A single document is unlikely to be enough – ICO recommends a ‘layered’ approach for example, a basic notice, backed up with signposts to more detailed information.</a:t>
            </a:r>
            <a:endParaRPr lang="en-US" sz="1800" b="0" i="0" dirty="0">
              <a:effectLst/>
              <a:latin typeface="+mn-lt"/>
            </a:endParaRPr>
          </a:p>
          <a:p>
            <a:pPr marL="285750" indent="-285750">
              <a:buFont typeface="Wingdings" pitchFamily="2" charset="2"/>
              <a:buChar char="Ø"/>
            </a:pPr>
            <a:r>
              <a:rPr lang="en-GB" sz="1800" b="0" i="0" dirty="0">
                <a:effectLst/>
                <a:latin typeface="+mn-lt"/>
              </a:rPr>
              <a:t>Under GDPR,  there is increased emphasis on transparency and certain information must now be provided in privacy notices including the legal basis for processing and contact details for the data controller.</a:t>
            </a:r>
            <a:endParaRPr lang="en-US" sz="1800" b="0" i="0" dirty="0">
              <a:effectLst/>
              <a:latin typeface="+mn-lt"/>
            </a:endParaRPr>
          </a:p>
          <a:p>
            <a:pPr marL="285750" indent="-285750">
              <a:buFont typeface="Wingdings" pitchFamily="2" charset="2"/>
              <a:buChar char="Ø"/>
            </a:pPr>
            <a:r>
              <a:rPr lang="en-GB" sz="1800" b="0" i="0" dirty="0">
                <a:effectLst/>
                <a:latin typeface="+mn-lt"/>
              </a:rPr>
              <a:t>The privacy notice should be ‘..concise, transparent, intelligible, easily accessible..’</a:t>
            </a:r>
          </a:p>
          <a:p>
            <a:endParaRPr lang="en-US" dirty="0">
              <a:latin typeface="+mn-lt"/>
            </a:endParaRPr>
          </a:p>
        </p:txBody>
      </p:sp>
      <p:sp>
        <p:nvSpPr>
          <p:cNvPr id="4" name="Date Placeholder 3">
            <a:extLst>
              <a:ext uri="{FF2B5EF4-FFF2-40B4-BE49-F238E27FC236}">
                <a16:creationId xmlns:a16="http://schemas.microsoft.com/office/drawing/2014/main" id="{2605FB0D-1677-7746-8D69-5CC854BAB18F}"/>
              </a:ext>
            </a:extLst>
          </p:cNvPr>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a:extLst>
              <a:ext uri="{FF2B5EF4-FFF2-40B4-BE49-F238E27FC236}">
                <a16:creationId xmlns:a16="http://schemas.microsoft.com/office/drawing/2014/main" id="{107A0EFD-A4DF-634F-AB16-95565D3F3E70}"/>
              </a:ext>
            </a:extLst>
          </p:cNvPr>
          <p:cNvSpPr>
            <a:spLocks noGrp="1"/>
          </p:cNvSpPr>
          <p:nvPr>
            <p:ph type="sldNum" sz="quarter" idx="4"/>
          </p:nvPr>
        </p:nvSpPr>
        <p:spPr/>
        <p:txBody>
          <a:bodyPr/>
          <a:lstStyle/>
          <a:p>
            <a:fld id="{E4E00EF0-048C-114D-ADD5-1D5ACA69D45F}" type="slidenum">
              <a:rPr lang="en-GB" smtClean="0"/>
              <a:pPr/>
              <a:t>29</a:t>
            </a:fld>
            <a:endParaRPr lang="en-GB" dirty="0"/>
          </a:p>
        </p:txBody>
      </p:sp>
    </p:spTree>
    <p:extLst>
      <p:ext uri="{BB962C8B-B14F-4D97-AF65-F5344CB8AC3E}">
        <p14:creationId xmlns:p14="http://schemas.microsoft.com/office/powerpoint/2010/main" val="47825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GDPR?</a:t>
            </a:r>
          </a:p>
        </p:txBody>
      </p:sp>
      <p:sp>
        <p:nvSpPr>
          <p:cNvPr id="3" name="Content Placeholder 2"/>
          <p:cNvSpPr>
            <a:spLocks noGrp="1"/>
          </p:cNvSpPr>
          <p:nvPr>
            <p:ph idx="1"/>
          </p:nvPr>
        </p:nvSpPr>
        <p:spPr>
          <a:xfrm>
            <a:off x="523967" y="976182"/>
            <a:ext cx="8113406" cy="5128055"/>
          </a:xfrm>
        </p:spPr>
        <p:txBody>
          <a:bodyPr/>
          <a:lstStyle/>
          <a:p>
            <a:pPr marL="285750" indent="-285750">
              <a:buFont typeface="Arial" panose="020B0604020202020204" pitchFamily="34" charset="0"/>
              <a:buChar char="•"/>
            </a:pPr>
            <a:endParaRPr lang="en-GB" sz="1800" b="0" dirty="0">
              <a:latin typeface="+mn-lt"/>
            </a:endParaRPr>
          </a:p>
          <a:p>
            <a:pPr marL="285750" indent="-285750">
              <a:buFont typeface="Arial" panose="020B0604020202020204" pitchFamily="34" charset="0"/>
              <a:buChar char="•"/>
            </a:pPr>
            <a:r>
              <a:rPr lang="en-GB" sz="1800" b="0" dirty="0">
                <a:latin typeface="+mn-lt"/>
              </a:rPr>
              <a:t>A new, Europe-wide law that replaces the Data Protection Act 1998 in the UK. </a:t>
            </a:r>
          </a:p>
          <a:p>
            <a:pPr marL="285750" indent="-285750">
              <a:buFont typeface="Arial" panose="020B0604020202020204" pitchFamily="34" charset="0"/>
              <a:buChar char="•"/>
            </a:pPr>
            <a:r>
              <a:rPr lang="en-US" sz="1800" b="0" dirty="0">
                <a:latin typeface="+mn-lt"/>
              </a:rPr>
              <a:t>P</a:t>
            </a:r>
            <a:r>
              <a:rPr lang="en-GB" sz="1800" b="0" dirty="0">
                <a:latin typeface="+mn-lt"/>
              </a:rPr>
              <a:t>art of </a:t>
            </a:r>
            <a:r>
              <a:rPr lang="en-US" sz="1800" b="0" dirty="0">
                <a:latin typeface="+mn-lt"/>
              </a:rPr>
              <a:t>a</a:t>
            </a:r>
            <a:r>
              <a:rPr lang="en-GB" sz="1800" b="0" dirty="0">
                <a:latin typeface="+mn-lt"/>
              </a:rPr>
              <a:t> wider package of reform to the data protection landscape that includes the Data Protection Bill. </a:t>
            </a:r>
          </a:p>
          <a:p>
            <a:pPr marL="285750" indent="-285750">
              <a:buFont typeface="Arial" panose="020B0604020202020204" pitchFamily="34" charset="0"/>
              <a:buChar char="•"/>
            </a:pPr>
            <a:r>
              <a:rPr lang="en-GB" sz="1800" b="0" dirty="0">
                <a:latin typeface="+mn-lt"/>
              </a:rPr>
              <a:t>GDPR sets out requirements for how organisations will need to handle personal data from </a:t>
            </a:r>
            <a:r>
              <a:rPr lang="en-GB" sz="1800" dirty="0">
                <a:latin typeface="+mn-lt"/>
              </a:rPr>
              <a:t>25 May 2018</a:t>
            </a:r>
            <a:r>
              <a:rPr lang="en-GB" sz="1800" b="0" dirty="0">
                <a:latin typeface="+mn-lt"/>
              </a:rPr>
              <a:t>. The proposal for GDPR was released on 25 January 2012</a:t>
            </a:r>
          </a:p>
          <a:p>
            <a:endParaRPr lang="en-GB" sz="1800" b="0" dirty="0">
              <a:latin typeface="+mn-lt"/>
            </a:endParaRPr>
          </a:p>
          <a:p>
            <a:r>
              <a:rPr lang="en-GB" sz="1800" b="0" dirty="0">
                <a:latin typeface="+mn-lt"/>
              </a:rPr>
              <a:t>The aim is to protect all EU citizens from </a:t>
            </a:r>
            <a:r>
              <a:rPr lang="en-GB" sz="1800" dirty="0">
                <a:latin typeface="+mn-lt"/>
              </a:rPr>
              <a:t>privacy</a:t>
            </a:r>
            <a:r>
              <a:rPr lang="en-GB" sz="1800" b="0" dirty="0">
                <a:latin typeface="+mn-lt"/>
              </a:rPr>
              <a:t> and </a:t>
            </a:r>
            <a:r>
              <a:rPr lang="en-GB" sz="1800" dirty="0">
                <a:latin typeface="+mn-lt"/>
              </a:rPr>
              <a:t>data</a:t>
            </a:r>
            <a:r>
              <a:rPr lang="en-GB" sz="1800" b="0" dirty="0">
                <a:latin typeface="+mn-lt"/>
              </a:rPr>
              <a:t> </a:t>
            </a:r>
            <a:r>
              <a:rPr lang="en-GB" sz="1800" dirty="0">
                <a:latin typeface="+mn-lt"/>
              </a:rPr>
              <a:t>breaches</a:t>
            </a:r>
            <a:r>
              <a:rPr lang="en-GB" sz="1800" b="0" dirty="0">
                <a:latin typeface="+mn-lt"/>
              </a:rPr>
              <a:t> in an increasingly data-driven world that is vastly different from the time in which the 1995 directive was established. </a:t>
            </a:r>
            <a:endParaRPr lang="en-US" sz="1800" b="0" dirty="0">
              <a:latin typeface="+mn-lt"/>
            </a:endParaRPr>
          </a:p>
          <a:p>
            <a:endParaRPr lang="en-GB" sz="1800" u="sng" dirty="0">
              <a:latin typeface="+mn-lt"/>
            </a:endParaRPr>
          </a:p>
          <a:p>
            <a:r>
              <a:rPr lang="en-GB" sz="1800" u="sng" dirty="0">
                <a:latin typeface="+mn-lt"/>
              </a:rPr>
              <a:t>Under the GDPR organisations are encouraged to: </a:t>
            </a:r>
          </a:p>
          <a:p>
            <a:pPr marL="285750" indent="-285750">
              <a:buFont typeface="Arial" panose="020B0604020202020204" pitchFamily="34" charset="0"/>
              <a:buChar char="•"/>
            </a:pPr>
            <a:r>
              <a:rPr lang="en-GB" sz="1800" b="0" dirty="0">
                <a:latin typeface="+mn-lt"/>
              </a:rPr>
              <a:t>give back control of personal data to the individual, or citizen. </a:t>
            </a:r>
          </a:p>
          <a:p>
            <a:pPr marL="285750" indent="-285750">
              <a:buFont typeface="Arial" panose="020B0604020202020204" pitchFamily="34" charset="0"/>
              <a:buChar char="•"/>
            </a:pPr>
            <a:r>
              <a:rPr lang="en-GB" sz="1800" b="0" dirty="0">
                <a:latin typeface="+mn-lt"/>
              </a:rPr>
              <a:t>Make it easier for individuals to access the data organisations hold on them and for them to be able to change the permissions they grant for it to be used or shared.</a:t>
            </a:r>
          </a:p>
          <a:p>
            <a:endParaRPr lang="en-GB" sz="1800" b="0" dirty="0">
              <a:latin typeface="+mn-lt"/>
            </a:endParaRPr>
          </a:p>
          <a:p>
            <a:endParaRPr lang="en-GB" sz="1800"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30916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11" y="151689"/>
            <a:ext cx="7560000" cy="658425"/>
          </a:xfrm>
        </p:spPr>
        <p:txBody>
          <a:bodyPr/>
          <a:lstStyle/>
          <a:p>
            <a:pPr algn="ctr"/>
            <a:r>
              <a:rPr lang="en-GB" b="1" dirty="0">
                <a:latin typeface="+mj-lt"/>
              </a:rPr>
              <a:t>Privacy notices </a:t>
            </a:r>
          </a:p>
        </p:txBody>
      </p:sp>
      <p:sp>
        <p:nvSpPr>
          <p:cNvPr id="3" name="Content Placeholder 2"/>
          <p:cNvSpPr>
            <a:spLocks noGrp="1"/>
          </p:cNvSpPr>
          <p:nvPr>
            <p:ph idx="1"/>
          </p:nvPr>
        </p:nvSpPr>
        <p:spPr>
          <a:xfrm>
            <a:off x="388042" y="815546"/>
            <a:ext cx="7560000" cy="4943289"/>
          </a:xfrm>
        </p:spPr>
        <p:txBody>
          <a:bodyPr/>
          <a:lstStyle/>
          <a:p>
            <a:pPr>
              <a:spcAft>
                <a:spcPts val="0"/>
              </a:spcAft>
              <a:defRPr/>
            </a:pPr>
            <a:r>
              <a:rPr lang="en-GB" sz="3200" dirty="0">
                <a:latin typeface="+mn-lt"/>
              </a:rPr>
              <a:t>What to include?</a:t>
            </a:r>
          </a:p>
          <a:p>
            <a:pPr>
              <a:spcAft>
                <a:spcPts val="0"/>
              </a:spcAft>
              <a:buFont typeface="Arial"/>
              <a:buChar char="•"/>
              <a:defRPr/>
            </a:pPr>
            <a:endParaRPr lang="en-GB" sz="3200" dirty="0">
              <a:latin typeface="+mn-lt"/>
            </a:endParaRPr>
          </a:p>
          <a:p>
            <a:pPr lvl="4">
              <a:spcAft>
                <a:spcPts val="0"/>
              </a:spcAft>
              <a:buFont typeface="Arial"/>
              <a:buChar char="•"/>
              <a:defRPr/>
            </a:pPr>
            <a:r>
              <a:rPr lang="en-GB" sz="2800" dirty="0">
                <a:solidFill>
                  <a:schemeClr val="tx1">
                    <a:lumMod val="50000"/>
                    <a:lumOff val="50000"/>
                  </a:schemeClr>
                </a:solidFill>
                <a:latin typeface="+mn-lt"/>
              </a:rPr>
              <a:t>What information is being collected?</a:t>
            </a:r>
          </a:p>
          <a:p>
            <a:pPr lvl="4">
              <a:spcAft>
                <a:spcPts val="0"/>
              </a:spcAft>
              <a:buFont typeface="Arial"/>
              <a:buChar char="•"/>
              <a:defRPr/>
            </a:pPr>
            <a:endParaRPr lang="en-GB" sz="2800" dirty="0">
              <a:solidFill>
                <a:schemeClr val="tx1">
                  <a:lumMod val="50000"/>
                  <a:lumOff val="50000"/>
                </a:schemeClr>
              </a:solidFill>
              <a:latin typeface="+mn-lt"/>
            </a:endParaRPr>
          </a:p>
          <a:p>
            <a:pPr lvl="4">
              <a:spcAft>
                <a:spcPts val="0"/>
              </a:spcAft>
              <a:buFont typeface="Arial"/>
              <a:buChar char="•"/>
              <a:defRPr/>
            </a:pPr>
            <a:r>
              <a:rPr lang="en-GB" sz="2800" dirty="0">
                <a:solidFill>
                  <a:schemeClr val="tx1">
                    <a:lumMod val="50000"/>
                    <a:lumOff val="50000"/>
                  </a:schemeClr>
                </a:solidFill>
                <a:latin typeface="+mn-lt"/>
              </a:rPr>
              <a:t>Who is collecting it?</a:t>
            </a:r>
          </a:p>
          <a:p>
            <a:pPr lvl="4">
              <a:spcAft>
                <a:spcPts val="0"/>
              </a:spcAft>
              <a:buFont typeface="Arial"/>
              <a:buChar char="•"/>
              <a:defRPr/>
            </a:pPr>
            <a:endParaRPr lang="en-GB" sz="2800" dirty="0">
              <a:solidFill>
                <a:schemeClr val="tx1">
                  <a:lumMod val="50000"/>
                  <a:lumOff val="50000"/>
                </a:schemeClr>
              </a:solidFill>
              <a:latin typeface="+mn-lt"/>
            </a:endParaRPr>
          </a:p>
          <a:p>
            <a:pPr lvl="4">
              <a:spcAft>
                <a:spcPts val="0"/>
              </a:spcAft>
              <a:buFont typeface="Arial"/>
              <a:buChar char="•"/>
              <a:defRPr/>
            </a:pPr>
            <a:r>
              <a:rPr lang="en-GB" sz="2800" dirty="0">
                <a:solidFill>
                  <a:schemeClr val="tx1">
                    <a:lumMod val="50000"/>
                    <a:lumOff val="50000"/>
                  </a:schemeClr>
                </a:solidFill>
                <a:latin typeface="+mn-lt"/>
              </a:rPr>
              <a:t>How is it collected?</a:t>
            </a:r>
          </a:p>
          <a:p>
            <a:pPr lvl="4">
              <a:spcAft>
                <a:spcPts val="0"/>
              </a:spcAft>
              <a:buFont typeface="Arial"/>
              <a:buChar char="•"/>
              <a:defRPr/>
            </a:pPr>
            <a:endParaRPr lang="en-GB" sz="2800" dirty="0">
              <a:solidFill>
                <a:schemeClr val="tx1">
                  <a:lumMod val="50000"/>
                  <a:lumOff val="50000"/>
                </a:schemeClr>
              </a:solidFill>
              <a:latin typeface="+mn-lt"/>
            </a:endParaRPr>
          </a:p>
          <a:p>
            <a:pPr lvl="4">
              <a:spcAft>
                <a:spcPts val="0"/>
              </a:spcAft>
              <a:buFont typeface="Arial"/>
              <a:buChar char="•"/>
              <a:defRPr/>
            </a:pPr>
            <a:r>
              <a:rPr lang="en-GB" sz="2800" dirty="0">
                <a:solidFill>
                  <a:schemeClr val="tx1">
                    <a:lumMod val="50000"/>
                    <a:lumOff val="50000"/>
                  </a:schemeClr>
                </a:solidFill>
                <a:latin typeface="+mn-lt"/>
              </a:rPr>
              <a:t>Why is it being collected?</a:t>
            </a:r>
          </a:p>
          <a:p>
            <a:pPr lvl="4">
              <a:spcAft>
                <a:spcPts val="0"/>
              </a:spcAft>
              <a:buFont typeface="Arial"/>
              <a:buChar char="•"/>
              <a:defRPr/>
            </a:pPr>
            <a:endParaRPr lang="en-GB" sz="2800" dirty="0">
              <a:solidFill>
                <a:schemeClr val="tx1">
                  <a:lumMod val="50000"/>
                  <a:lumOff val="50000"/>
                </a:schemeClr>
              </a:solidFill>
              <a:latin typeface="+mn-lt"/>
            </a:endParaRPr>
          </a:p>
          <a:p>
            <a:pPr lvl="4">
              <a:spcAft>
                <a:spcPts val="0"/>
              </a:spcAft>
              <a:buFont typeface="Arial"/>
              <a:buChar char="•"/>
              <a:defRPr/>
            </a:pPr>
            <a:r>
              <a:rPr lang="en-GB" sz="2800" dirty="0">
                <a:solidFill>
                  <a:schemeClr val="tx1">
                    <a:lumMod val="50000"/>
                    <a:lumOff val="50000"/>
                  </a:schemeClr>
                </a:solidFill>
                <a:latin typeface="+mn-lt"/>
              </a:rPr>
              <a:t>How will it be used?</a:t>
            </a:r>
          </a:p>
          <a:p>
            <a:pPr lvl="4">
              <a:spcAft>
                <a:spcPts val="0"/>
              </a:spcAft>
              <a:buFont typeface="Arial"/>
              <a:buChar char="•"/>
              <a:defRPr/>
            </a:pPr>
            <a:endParaRPr lang="en-GB" sz="2800" dirty="0">
              <a:solidFill>
                <a:schemeClr val="tx1">
                  <a:lumMod val="50000"/>
                  <a:lumOff val="50000"/>
                </a:schemeClr>
              </a:solidFill>
              <a:latin typeface="+mn-lt"/>
            </a:endParaRPr>
          </a:p>
          <a:p>
            <a:pPr lvl="4">
              <a:spcAft>
                <a:spcPts val="0"/>
              </a:spcAft>
              <a:buFont typeface="Arial"/>
              <a:buChar char="•"/>
              <a:defRPr/>
            </a:pPr>
            <a:r>
              <a:rPr lang="en-GB" sz="2800" dirty="0">
                <a:solidFill>
                  <a:schemeClr val="tx1">
                    <a:lumMod val="50000"/>
                    <a:lumOff val="50000"/>
                  </a:schemeClr>
                </a:solidFill>
                <a:latin typeface="+mn-lt"/>
              </a:rPr>
              <a:t>Who will it be shared with?</a:t>
            </a:r>
          </a:p>
          <a:p>
            <a:pPr lvl="4">
              <a:spcAft>
                <a:spcPts val="0"/>
              </a:spcAft>
              <a:buFont typeface="Arial"/>
              <a:buChar char="•"/>
              <a:defRPr/>
            </a:pPr>
            <a:endParaRPr lang="en-GB" sz="2800" dirty="0">
              <a:solidFill>
                <a:schemeClr val="tx1">
                  <a:lumMod val="50000"/>
                  <a:lumOff val="50000"/>
                </a:schemeClr>
              </a:solidFill>
              <a:latin typeface="+mn-lt"/>
            </a:endParaRPr>
          </a:p>
          <a:p>
            <a:pPr lvl="4">
              <a:spcAft>
                <a:spcPts val="0"/>
              </a:spcAft>
              <a:buFont typeface="Arial"/>
              <a:buChar char="•"/>
              <a:defRPr/>
            </a:pPr>
            <a:r>
              <a:rPr lang="en-GB" sz="2800" dirty="0">
                <a:solidFill>
                  <a:schemeClr val="tx1">
                    <a:lumMod val="50000"/>
                    <a:lumOff val="50000"/>
                  </a:schemeClr>
                </a:solidFill>
                <a:latin typeface="+mn-lt"/>
              </a:rPr>
              <a:t>What will be the effect of this on the individuals concerned?</a:t>
            </a:r>
          </a:p>
          <a:p>
            <a:pPr lvl="4">
              <a:spcAft>
                <a:spcPts val="0"/>
              </a:spcAft>
              <a:buFont typeface="Arial"/>
              <a:buChar char="•"/>
              <a:defRPr/>
            </a:pPr>
            <a:endParaRPr lang="en-GB" sz="2800" dirty="0">
              <a:solidFill>
                <a:schemeClr val="tx1">
                  <a:lumMod val="50000"/>
                  <a:lumOff val="50000"/>
                </a:schemeClr>
              </a:solidFill>
              <a:latin typeface="+mn-lt"/>
            </a:endParaRPr>
          </a:p>
          <a:p>
            <a:pPr lvl="4">
              <a:spcAft>
                <a:spcPts val="0"/>
              </a:spcAft>
              <a:buFont typeface="Arial"/>
              <a:buChar char="•"/>
              <a:defRPr/>
            </a:pPr>
            <a:r>
              <a:rPr lang="en-GB" sz="2800" dirty="0">
                <a:solidFill>
                  <a:schemeClr val="tx1">
                    <a:lumMod val="50000"/>
                    <a:lumOff val="50000"/>
                  </a:schemeClr>
                </a:solidFill>
                <a:latin typeface="+mn-lt"/>
              </a:rPr>
              <a:t>Is the intended use likely to cause individuals to object or complain?</a:t>
            </a:r>
          </a:p>
          <a:p>
            <a:pPr lvl="3">
              <a:spcAft>
                <a:spcPts val="0"/>
              </a:spcAft>
              <a:buFont typeface="Arial"/>
              <a:buChar char="•"/>
              <a:defRPr/>
            </a:pPr>
            <a:endParaRPr lang="en-GB" sz="2800" dirty="0">
              <a:latin typeface="+mn-lt"/>
            </a:endParaRPr>
          </a:p>
          <a:p>
            <a:endParaRPr lang="en-GB" sz="32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30</a:t>
            </a:fld>
            <a:endParaRPr lang="en-GB" dirty="0"/>
          </a:p>
        </p:txBody>
      </p:sp>
    </p:spTree>
    <p:extLst>
      <p:ext uri="{BB962C8B-B14F-4D97-AF65-F5344CB8AC3E}">
        <p14:creationId xmlns:p14="http://schemas.microsoft.com/office/powerpoint/2010/main" val="2978109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Data Protection Impact Assessments (DPIAs) </a:t>
            </a:r>
          </a:p>
        </p:txBody>
      </p:sp>
      <p:sp>
        <p:nvSpPr>
          <p:cNvPr id="3" name="Content Placeholder 2"/>
          <p:cNvSpPr>
            <a:spLocks noGrp="1"/>
          </p:cNvSpPr>
          <p:nvPr>
            <p:ph idx="1"/>
          </p:nvPr>
        </p:nvSpPr>
        <p:spPr>
          <a:xfrm>
            <a:off x="388044" y="1703658"/>
            <a:ext cx="8348680" cy="4083188"/>
          </a:xfrm>
        </p:spPr>
        <p:txBody>
          <a:bodyPr/>
          <a:lstStyle/>
          <a:p>
            <a:r>
              <a:rPr lang="en-GB" sz="1800" b="0" dirty="0">
                <a:latin typeface="+mn-lt"/>
              </a:rPr>
              <a:t>Under the GDPR, DPIAs will be required when health data is processed on a large scale. </a:t>
            </a:r>
          </a:p>
          <a:p>
            <a:r>
              <a:rPr lang="en-GB" sz="1800" b="0" dirty="0">
                <a:latin typeface="+mn-lt"/>
              </a:rPr>
              <a:t>A type of risk assessment of the impact of the anticipated processing activities on personal data. </a:t>
            </a:r>
          </a:p>
          <a:p>
            <a:r>
              <a:rPr lang="en-GB" sz="1800" b="0" dirty="0">
                <a:latin typeface="+mn-lt"/>
              </a:rPr>
              <a:t>A data protection regulator will also have to be consulted prior to personal data being processed when an assessment “indicates that the processing would result in a high risk in the absence of measures taken by a data controller to mitigate the risk.” </a:t>
            </a:r>
          </a:p>
          <a:p>
            <a:r>
              <a:rPr lang="en-GB" sz="1800" b="0" dirty="0">
                <a:latin typeface="+mn-lt"/>
              </a:rPr>
              <a:t>The DPIA process can be a useful way of reducing risks. For example, DPIAs may identify security risks which can be mitigated by specific processes, training or software.  While this may at first sight seem to be a compliance burden, DPIAs can enable organisations to obtain a better grasp on their data processes and reduce risk, and also help with security auditing.</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31</a:t>
            </a:fld>
            <a:endParaRPr lang="en-GB" dirty="0"/>
          </a:p>
        </p:txBody>
      </p:sp>
    </p:spTree>
    <p:extLst>
      <p:ext uri="{BB962C8B-B14F-4D97-AF65-F5344CB8AC3E}">
        <p14:creationId xmlns:p14="http://schemas.microsoft.com/office/powerpoint/2010/main" val="205540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j-lt"/>
              </a:rPr>
              <a:t>Mandatory breach reporting </a:t>
            </a:r>
          </a:p>
        </p:txBody>
      </p:sp>
      <p:sp>
        <p:nvSpPr>
          <p:cNvPr id="3" name="Content Placeholder 2"/>
          <p:cNvSpPr>
            <a:spLocks noGrp="1"/>
          </p:cNvSpPr>
          <p:nvPr>
            <p:ph idx="1"/>
          </p:nvPr>
        </p:nvSpPr>
        <p:spPr>
          <a:xfrm>
            <a:off x="388044" y="1522371"/>
            <a:ext cx="8161171" cy="4083188"/>
          </a:xfrm>
        </p:spPr>
        <p:txBody>
          <a:bodyPr/>
          <a:lstStyle/>
          <a:p>
            <a:pPr marL="285750" indent="-285750">
              <a:buFont typeface="Wingdings" pitchFamily="2" charset="2"/>
              <a:buChar char="Ø"/>
            </a:pPr>
            <a:r>
              <a:rPr lang="en-GB" sz="1800" b="0" dirty="0">
                <a:latin typeface="+mn-lt"/>
              </a:rPr>
              <a:t>One of the most important changes under the GDPR </a:t>
            </a:r>
          </a:p>
          <a:p>
            <a:pPr marL="285750" indent="-285750">
              <a:buFont typeface="Wingdings" pitchFamily="2" charset="2"/>
              <a:buChar char="Ø"/>
            </a:pPr>
            <a:r>
              <a:rPr lang="en-GB" sz="1800" b="0" dirty="0">
                <a:latin typeface="+mn-lt"/>
              </a:rPr>
              <a:t>Breaches must be reported to a data protection regulator within 72 hours, </a:t>
            </a:r>
          </a:p>
          <a:p>
            <a:pPr marL="285750" indent="-285750">
              <a:buFont typeface="Wingdings" pitchFamily="2" charset="2"/>
              <a:buChar char="Ø"/>
            </a:pPr>
            <a:r>
              <a:rPr lang="en-GB" sz="1800" b="0" dirty="0">
                <a:latin typeface="+mn-lt"/>
              </a:rPr>
              <a:t>and those affected by the breach must also be informed.</a:t>
            </a:r>
            <a:endParaRPr lang="en-US" sz="1800" b="0" dirty="0">
              <a:latin typeface="+mn-lt"/>
            </a:endParaRPr>
          </a:p>
          <a:p>
            <a:pPr marL="285750" indent="-285750">
              <a:buFont typeface="Wingdings" pitchFamily="2" charset="2"/>
              <a:buChar char="Ø"/>
            </a:pPr>
            <a:endParaRPr lang="en-US" sz="1800" b="0" dirty="0">
              <a:latin typeface="+mn-lt"/>
            </a:endParaRPr>
          </a:p>
          <a:p>
            <a:r>
              <a:rPr lang="en-US" sz="1800" dirty="0">
                <a:latin typeface="+mn-lt"/>
              </a:rPr>
              <a:t>Important</a:t>
            </a:r>
            <a:r>
              <a:rPr lang="en-GB" sz="1800" dirty="0">
                <a:latin typeface="+mn-lt"/>
              </a:rPr>
              <a:t> to put in place clear, practical and effective procedures that can be acted upon </a:t>
            </a:r>
            <a:r>
              <a:rPr lang="en-GB" sz="1800" dirty="0" err="1">
                <a:latin typeface="+mn-lt"/>
              </a:rPr>
              <a:t>immediatel</a:t>
            </a:r>
            <a:r>
              <a:rPr lang="en-US" sz="1800" dirty="0">
                <a:latin typeface="+mn-lt"/>
              </a:rPr>
              <a:t>y. </a:t>
            </a:r>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32</a:t>
            </a:fld>
            <a:endParaRPr lang="en-GB" dirty="0"/>
          </a:p>
        </p:txBody>
      </p:sp>
    </p:spTree>
    <p:extLst>
      <p:ext uri="{BB962C8B-B14F-4D97-AF65-F5344CB8AC3E}">
        <p14:creationId xmlns:p14="http://schemas.microsoft.com/office/powerpoint/2010/main" val="23461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for me?</a:t>
            </a:r>
          </a:p>
        </p:txBody>
      </p:sp>
      <p:sp>
        <p:nvSpPr>
          <p:cNvPr id="3" name="Date Placeholder 2"/>
          <p:cNvSpPr>
            <a:spLocks noGrp="1"/>
          </p:cNvSpPr>
          <p:nvPr>
            <p:ph type="dt" sz="half" idx="2"/>
          </p:nvPr>
        </p:nvSpPr>
        <p:spPr/>
        <p:txBody>
          <a:bodyPr/>
          <a:lstStyle/>
          <a:p>
            <a:fld id="{B5BA1073-7662-6F40-AE28-55ABC5DA8CD7}" type="datetime3">
              <a:rPr lang="en-GB" smtClean="0"/>
              <a:t>13 March, 2018</a:t>
            </a:fld>
            <a:endParaRPr lang="en-US" dirty="0"/>
          </a:p>
        </p:txBody>
      </p:sp>
      <p:sp>
        <p:nvSpPr>
          <p:cNvPr id="4" name="Slide Number Placeholder 3"/>
          <p:cNvSpPr>
            <a:spLocks noGrp="1"/>
          </p:cNvSpPr>
          <p:nvPr>
            <p:ph type="sldNum" sz="quarter" idx="4"/>
          </p:nvPr>
        </p:nvSpPr>
        <p:spPr/>
        <p:txBody>
          <a:bodyPr/>
          <a:lstStyle/>
          <a:p>
            <a:fld id="{E4E00EF0-048C-114D-ADD5-1D5ACA69D45F}" type="slidenum">
              <a:rPr lang="en-GB" smtClean="0"/>
              <a:pPr/>
              <a:t>33</a:t>
            </a:fld>
            <a:endParaRPr lang="en-GB" dirty="0"/>
          </a:p>
        </p:txBody>
      </p:sp>
      <p:sp>
        <p:nvSpPr>
          <p:cNvPr id="6" name="Content Placeholder 5"/>
          <p:cNvSpPr>
            <a:spLocks noGrp="1"/>
          </p:cNvSpPr>
          <p:nvPr>
            <p:ph idx="1"/>
          </p:nvPr>
        </p:nvSpPr>
        <p:spPr/>
        <p:txBody>
          <a:bodyPr/>
          <a:lstStyle/>
          <a:p>
            <a:endParaRPr lang="en-GB"/>
          </a:p>
        </p:txBody>
      </p:sp>
      <p:sp>
        <p:nvSpPr>
          <p:cNvPr id="5" name="Content Placeholder 1"/>
          <p:cNvSpPr txBox="1">
            <a:spLocks/>
          </p:cNvSpPr>
          <p:nvPr/>
        </p:nvSpPr>
        <p:spPr>
          <a:xfrm>
            <a:off x="369025" y="2470282"/>
            <a:ext cx="5232745" cy="2637187"/>
          </a:xfrm>
          <a:prstGeom prst="rect">
            <a:avLst/>
          </a:prstGeom>
        </p:spPr>
        <p:txBody>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pPr>
            <a:endParaRPr lang="en-US" sz="2400" dirty="0"/>
          </a:p>
        </p:txBody>
      </p:sp>
    </p:spTree>
    <p:extLst>
      <p:ext uri="{BB962C8B-B14F-4D97-AF65-F5344CB8AC3E}">
        <p14:creationId xmlns:p14="http://schemas.microsoft.com/office/powerpoint/2010/main" val="1451068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43" y="232238"/>
            <a:ext cx="7560000" cy="658425"/>
          </a:xfrm>
        </p:spPr>
        <p:txBody>
          <a:bodyPr/>
          <a:lstStyle/>
          <a:p>
            <a:r>
              <a:rPr lang="en-GB" b="1" dirty="0"/>
              <a:t>Can I afford to do nothing? </a:t>
            </a:r>
            <a:r>
              <a:rPr lang="en-US" b="1" dirty="0"/>
              <a:t>No!</a:t>
            </a:r>
            <a:endParaRPr lang="en-GB" b="1" dirty="0"/>
          </a:p>
        </p:txBody>
      </p:sp>
      <p:sp>
        <p:nvSpPr>
          <p:cNvPr id="3" name="Content Placeholder 2"/>
          <p:cNvSpPr>
            <a:spLocks noGrp="1"/>
          </p:cNvSpPr>
          <p:nvPr>
            <p:ph idx="1"/>
          </p:nvPr>
        </p:nvSpPr>
        <p:spPr>
          <a:xfrm>
            <a:off x="388047" y="661086"/>
            <a:ext cx="8484110" cy="5535827"/>
          </a:xfrm>
        </p:spPr>
        <p:txBody>
          <a:bodyPr/>
          <a:lstStyle/>
          <a:p>
            <a:r>
              <a:rPr lang="en-US" sz="1800" b="0" dirty="0">
                <a:latin typeface="+mn-lt"/>
              </a:rPr>
              <a:t>We will</a:t>
            </a:r>
            <a:r>
              <a:rPr lang="en-GB" sz="1800" b="0" dirty="0">
                <a:latin typeface="+mn-lt"/>
              </a:rPr>
              <a:t> have to be more careful with data and more exact in knowing where it is being stored, how it is being processed and whether consent has been given</a:t>
            </a:r>
            <a:r>
              <a:rPr lang="en-US" sz="1800" b="0" dirty="0">
                <a:latin typeface="+mn-lt"/>
              </a:rPr>
              <a:t>.</a:t>
            </a:r>
            <a:endParaRPr lang="en-GB" sz="1800" b="0" u="sng" dirty="0">
              <a:latin typeface="+mn-lt"/>
            </a:endParaRPr>
          </a:p>
          <a:p>
            <a:pPr algn="ctr">
              <a:spcBef>
                <a:spcPts val="0"/>
              </a:spcBef>
              <a:spcAft>
                <a:spcPts val="0"/>
              </a:spcAft>
            </a:pPr>
            <a:r>
              <a:rPr lang="en-GB" sz="1800" u="sng" dirty="0">
                <a:latin typeface="+mn-lt"/>
              </a:rPr>
              <a:t>Penalties</a:t>
            </a:r>
            <a:endParaRPr lang="en-US" sz="1800" u="sng" dirty="0">
              <a:latin typeface="+mn-lt"/>
            </a:endParaRPr>
          </a:p>
          <a:p>
            <a:pPr>
              <a:spcBef>
                <a:spcPts val="0"/>
              </a:spcBef>
              <a:spcAft>
                <a:spcPts val="0"/>
              </a:spcAft>
            </a:pPr>
            <a:endParaRPr lang="en-US" sz="1800" u="sng" dirty="0">
              <a:latin typeface="+mn-lt"/>
            </a:endParaRPr>
          </a:p>
          <a:p>
            <a:pPr marL="285750" indent="-285750">
              <a:spcBef>
                <a:spcPts val="0"/>
              </a:spcBef>
              <a:spcAft>
                <a:spcPts val="0"/>
              </a:spcAft>
              <a:buFont typeface="Wingdings" pitchFamily="2" charset="2"/>
              <a:buChar char="Ø"/>
            </a:pPr>
            <a:r>
              <a:rPr lang="en-GB" sz="1800" b="0" dirty="0">
                <a:latin typeface="+mn-lt"/>
              </a:rPr>
              <a:t>If in breach of GDPR, can be fined up to 4% of annual global turnover or €20 Million (whichever is greater). </a:t>
            </a:r>
            <a:endParaRPr lang="en-US" sz="1800" b="0" dirty="0">
              <a:latin typeface="+mn-lt"/>
            </a:endParaRPr>
          </a:p>
          <a:p>
            <a:pPr marL="285750" indent="-285750">
              <a:spcBef>
                <a:spcPts val="0"/>
              </a:spcBef>
              <a:spcAft>
                <a:spcPts val="0"/>
              </a:spcAft>
              <a:buFont typeface="Wingdings" pitchFamily="2" charset="2"/>
              <a:buChar char="Ø"/>
            </a:pPr>
            <a:r>
              <a:rPr lang="en-GB" sz="1800" b="0" dirty="0">
                <a:latin typeface="+mn-lt"/>
              </a:rPr>
              <a:t>This is the maximum fine that can be imposed for the most serious infringements e.g.not having sufficient customer consent to process data or violating the core of Privacy by Design concepts. </a:t>
            </a:r>
            <a:endParaRPr lang="en-US" sz="1800" b="0" dirty="0">
              <a:latin typeface="+mn-lt"/>
            </a:endParaRPr>
          </a:p>
          <a:p>
            <a:pPr marL="285750" indent="-285750">
              <a:spcBef>
                <a:spcPts val="0"/>
              </a:spcBef>
              <a:spcAft>
                <a:spcPts val="0"/>
              </a:spcAft>
              <a:buFont typeface="Wingdings" pitchFamily="2" charset="2"/>
              <a:buChar char="Ø"/>
            </a:pPr>
            <a:r>
              <a:rPr lang="en-US" sz="1800" b="0" dirty="0">
                <a:latin typeface="+mn-lt"/>
              </a:rPr>
              <a:t>Tiered </a:t>
            </a:r>
            <a:r>
              <a:rPr lang="en-GB" sz="1800" b="0" dirty="0">
                <a:latin typeface="+mn-lt"/>
              </a:rPr>
              <a:t>approach to fines e.g. a company can be fined 2% for not having their records in order (article 28), not notifying the supervising authority and data subject about a breach or not conducting impact assessment. </a:t>
            </a:r>
            <a:endParaRPr lang="en-US" sz="1800" b="0" dirty="0">
              <a:latin typeface="+mn-lt"/>
            </a:endParaRPr>
          </a:p>
          <a:p>
            <a:pPr marL="285750" indent="-285750">
              <a:spcBef>
                <a:spcPts val="0"/>
              </a:spcBef>
              <a:spcAft>
                <a:spcPts val="0"/>
              </a:spcAft>
              <a:buFont typeface="Wingdings" pitchFamily="2" charset="2"/>
              <a:buChar char="Ø"/>
            </a:pPr>
            <a:r>
              <a:rPr lang="en-US" sz="1800" b="0" dirty="0">
                <a:latin typeface="+mn-lt"/>
              </a:rPr>
              <a:t>Rules</a:t>
            </a:r>
            <a:r>
              <a:rPr lang="en-GB" sz="1800" b="0" dirty="0">
                <a:latin typeface="+mn-lt"/>
              </a:rPr>
              <a:t> apply to both controllers and processors</a:t>
            </a:r>
            <a:r>
              <a:rPr lang="en-US" sz="1800" b="0" dirty="0">
                <a:latin typeface="+mn-lt"/>
              </a:rPr>
              <a:t>, </a:t>
            </a:r>
            <a:r>
              <a:rPr lang="en-GB" sz="1800" b="0" dirty="0">
                <a:latin typeface="+mn-lt"/>
              </a:rPr>
              <a:t>meaning 'clouds' will not be exempt from GDPR enforcement.</a:t>
            </a:r>
            <a:endParaRPr lang="en-US" sz="1800" b="0" dirty="0">
              <a:latin typeface="+mn-lt"/>
            </a:endParaRPr>
          </a:p>
          <a:p>
            <a:pPr marL="285750" indent="-285750">
              <a:spcBef>
                <a:spcPts val="0"/>
              </a:spcBef>
              <a:spcAft>
                <a:spcPts val="0"/>
              </a:spcAft>
              <a:buFont typeface="Wingdings" pitchFamily="2" charset="2"/>
              <a:buChar char="Ø"/>
            </a:pPr>
            <a:r>
              <a:rPr lang="en-GB" sz="1800" b="0" dirty="0">
                <a:latin typeface="+mn-lt"/>
              </a:rPr>
              <a:t>More importantly, any step taken by the ICO will be published. This not only puts the organisation under the scrutiny of the ICO going forward, but puts any breach or investigation in the public domain.</a:t>
            </a:r>
          </a:p>
          <a:p>
            <a:endParaRPr lang="en-US" sz="1800" b="0" dirty="0">
              <a:latin typeface="+mn-lt"/>
            </a:endParaRPr>
          </a:p>
          <a:p>
            <a:r>
              <a:rPr lang="en-GB" sz="1800" dirty="0">
                <a:latin typeface="+mn-lt"/>
              </a:rPr>
              <a:t>Highest fine to date in the UK is £325,000 imposed after computer hard drives containing patient personal data were stolen from the Brighton and Sussex University Hospitals NHS Trust.</a:t>
            </a:r>
          </a:p>
          <a:p>
            <a:endParaRPr lang="en-GB" sz="1800"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34</a:t>
            </a:fld>
            <a:endParaRPr lang="en-GB" dirty="0"/>
          </a:p>
        </p:txBody>
      </p:sp>
    </p:spTree>
    <p:extLst>
      <p:ext uri="{BB962C8B-B14F-4D97-AF65-F5344CB8AC3E}">
        <p14:creationId xmlns:p14="http://schemas.microsoft.com/office/powerpoint/2010/main" val="9161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GB" b="1" dirty="0"/>
              <a:t>Implementation </a:t>
            </a:r>
          </a:p>
        </p:txBody>
      </p:sp>
      <p:sp>
        <p:nvSpPr>
          <p:cNvPr id="9" name="Content Placeholder 8"/>
          <p:cNvSpPr>
            <a:spLocks noGrp="1"/>
          </p:cNvSpPr>
          <p:nvPr>
            <p:ph idx="1"/>
          </p:nvPr>
        </p:nvSpPr>
        <p:spPr/>
        <p:txBody>
          <a:bodyPr/>
          <a:lstStyle/>
          <a:p>
            <a:pPr>
              <a:spcAft>
                <a:spcPts val="0"/>
              </a:spcAft>
              <a:defRPr/>
            </a:pPr>
            <a:r>
              <a:rPr lang="en-GB" sz="2800" dirty="0">
                <a:latin typeface="+mj-lt"/>
              </a:rPr>
              <a:t>Must tell the data subject:</a:t>
            </a:r>
          </a:p>
          <a:p>
            <a:pPr>
              <a:spcAft>
                <a:spcPts val="0"/>
              </a:spcAft>
              <a:defRPr/>
            </a:pPr>
            <a:endParaRPr lang="en-GB" sz="2800" dirty="0">
              <a:latin typeface="+mj-lt"/>
            </a:endParaRPr>
          </a:p>
          <a:p>
            <a:pPr lvl="2">
              <a:spcAft>
                <a:spcPts val="0"/>
              </a:spcAft>
              <a:defRPr/>
            </a:pPr>
            <a:endParaRPr lang="en-GB" dirty="0">
              <a:latin typeface="+mj-lt"/>
            </a:endParaRPr>
          </a:p>
          <a:p>
            <a:pPr lvl="4">
              <a:spcAft>
                <a:spcPts val="0"/>
              </a:spcAft>
              <a:buFont typeface="Arial"/>
              <a:buChar char="•"/>
              <a:defRPr/>
            </a:pPr>
            <a:r>
              <a:rPr lang="en-GB" sz="2800" dirty="0">
                <a:solidFill>
                  <a:schemeClr val="tx1">
                    <a:lumMod val="50000"/>
                    <a:lumOff val="50000"/>
                  </a:schemeClr>
                </a:solidFill>
                <a:latin typeface="+mj-lt"/>
              </a:rPr>
              <a:t>The identity of the data controller</a:t>
            </a:r>
          </a:p>
          <a:p>
            <a:pPr lvl="4">
              <a:spcAft>
                <a:spcPts val="0"/>
              </a:spcAft>
              <a:buFont typeface="Arial"/>
              <a:buChar char="•"/>
              <a:defRPr/>
            </a:pPr>
            <a:endParaRPr lang="en-GB" sz="2800" dirty="0">
              <a:solidFill>
                <a:schemeClr val="tx1">
                  <a:lumMod val="50000"/>
                  <a:lumOff val="50000"/>
                </a:schemeClr>
              </a:solidFill>
              <a:latin typeface="+mj-lt"/>
            </a:endParaRPr>
          </a:p>
          <a:p>
            <a:pPr lvl="4">
              <a:spcAft>
                <a:spcPts val="0"/>
              </a:spcAft>
              <a:buFont typeface="Arial"/>
              <a:buChar char="•"/>
              <a:defRPr/>
            </a:pPr>
            <a:r>
              <a:rPr lang="en-GB" sz="2800" dirty="0">
                <a:solidFill>
                  <a:schemeClr val="tx1">
                    <a:lumMod val="50000"/>
                    <a:lumOff val="50000"/>
                  </a:schemeClr>
                </a:solidFill>
                <a:latin typeface="+mj-lt"/>
              </a:rPr>
              <a:t>Purpose of processing</a:t>
            </a:r>
          </a:p>
          <a:p>
            <a:pPr lvl="4">
              <a:spcAft>
                <a:spcPts val="0"/>
              </a:spcAft>
              <a:buFont typeface="Arial"/>
              <a:buChar char="•"/>
              <a:defRPr/>
            </a:pPr>
            <a:endParaRPr lang="en-GB" sz="2800" dirty="0">
              <a:solidFill>
                <a:schemeClr val="tx1">
                  <a:lumMod val="50000"/>
                  <a:lumOff val="50000"/>
                </a:schemeClr>
              </a:solidFill>
              <a:latin typeface="+mj-lt"/>
            </a:endParaRPr>
          </a:p>
          <a:p>
            <a:pPr lvl="4">
              <a:spcAft>
                <a:spcPts val="0"/>
              </a:spcAft>
              <a:buFont typeface="Arial"/>
              <a:buChar char="•"/>
              <a:defRPr/>
            </a:pPr>
            <a:r>
              <a:rPr lang="en-GB" sz="2800" dirty="0">
                <a:solidFill>
                  <a:schemeClr val="tx1">
                    <a:lumMod val="50000"/>
                    <a:lumOff val="50000"/>
                  </a:schemeClr>
                </a:solidFill>
                <a:latin typeface="+mj-lt"/>
              </a:rPr>
              <a:t>The recipients of the data</a:t>
            </a:r>
          </a:p>
          <a:p>
            <a:pPr lvl="4">
              <a:spcAft>
                <a:spcPts val="0"/>
              </a:spcAft>
              <a:buFont typeface="Arial"/>
              <a:buChar char="•"/>
              <a:defRPr/>
            </a:pPr>
            <a:endParaRPr lang="en-GB" sz="2800" dirty="0">
              <a:solidFill>
                <a:schemeClr val="tx1">
                  <a:lumMod val="50000"/>
                  <a:lumOff val="50000"/>
                </a:schemeClr>
              </a:solidFill>
              <a:latin typeface="+mj-lt"/>
            </a:endParaRPr>
          </a:p>
          <a:p>
            <a:pPr lvl="4">
              <a:spcAft>
                <a:spcPts val="0"/>
              </a:spcAft>
              <a:buFont typeface="Arial"/>
              <a:buChar char="•"/>
              <a:defRPr/>
            </a:pPr>
            <a:r>
              <a:rPr lang="en-GB" sz="2800" dirty="0">
                <a:solidFill>
                  <a:schemeClr val="tx1">
                    <a:lumMod val="50000"/>
                    <a:lumOff val="50000"/>
                  </a:schemeClr>
                </a:solidFill>
                <a:latin typeface="+mj-lt"/>
              </a:rPr>
              <a:t>If the data is sent abroad what safeguards are in place</a:t>
            </a:r>
          </a:p>
          <a:p>
            <a:pPr lvl="1"/>
            <a:endParaRPr lang="en-GB" dirty="0"/>
          </a:p>
        </p:txBody>
      </p:sp>
      <p:sp>
        <p:nvSpPr>
          <p:cNvPr id="5" name="Date Placeholder 4"/>
          <p:cNvSpPr>
            <a:spLocks noGrp="1"/>
          </p:cNvSpPr>
          <p:nvPr>
            <p:ph type="dt" sz="half" idx="2"/>
          </p:nvPr>
        </p:nvSpPr>
        <p:spPr/>
        <p:txBody>
          <a:bodyPr/>
          <a:lstStyle/>
          <a:p>
            <a:fld id="{E7BB62AC-DBC0-F640-92EC-7B48F07DED43}" type="datetime3">
              <a:rPr lang="en-GB" smtClean="0"/>
              <a:t>13 March, 2018</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35</a:t>
            </a:fld>
            <a:endParaRPr lang="en-GB" dirty="0"/>
          </a:p>
        </p:txBody>
      </p:sp>
    </p:spTree>
    <p:extLst>
      <p:ext uri="{BB962C8B-B14F-4D97-AF65-F5344CB8AC3E}">
        <p14:creationId xmlns:p14="http://schemas.microsoft.com/office/powerpoint/2010/main" val="900307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mn-lt"/>
              </a:rPr>
              <a:t>Getting ready for GDPR </a:t>
            </a:r>
          </a:p>
        </p:txBody>
      </p:sp>
      <p:sp>
        <p:nvSpPr>
          <p:cNvPr id="3" name="Content Placeholder 2"/>
          <p:cNvSpPr>
            <a:spLocks noGrp="1"/>
          </p:cNvSpPr>
          <p:nvPr>
            <p:ph idx="1"/>
          </p:nvPr>
        </p:nvSpPr>
        <p:spPr>
          <a:xfrm>
            <a:off x="425112" y="1156663"/>
            <a:ext cx="7560000" cy="4083188"/>
          </a:xfrm>
        </p:spPr>
        <p:txBody>
          <a:bodyPr/>
          <a:lstStyle/>
          <a:p>
            <a:pPr marL="342900" indent="-342900">
              <a:spcAft>
                <a:spcPts val="0"/>
              </a:spcAft>
              <a:buFont typeface="Wingdings" panose="05000000000000000000" pitchFamily="2" charset="2"/>
              <a:buChar char="Ø"/>
              <a:defRPr/>
            </a:pPr>
            <a:r>
              <a:rPr lang="en-GB" b="0" dirty="0">
                <a:latin typeface="+mn-lt"/>
              </a:rPr>
              <a:t>Audit </a:t>
            </a:r>
          </a:p>
          <a:p>
            <a:pPr marL="342900" indent="-342900">
              <a:spcAft>
                <a:spcPts val="0"/>
              </a:spcAft>
              <a:buFont typeface="Wingdings" panose="05000000000000000000" pitchFamily="2" charset="2"/>
              <a:buChar char="Ø"/>
              <a:defRPr/>
            </a:pPr>
            <a:endParaRPr lang="en-GB" b="0" dirty="0">
              <a:latin typeface="+mn-lt"/>
            </a:endParaRPr>
          </a:p>
          <a:p>
            <a:pPr marL="342900" indent="-342900">
              <a:spcAft>
                <a:spcPts val="0"/>
              </a:spcAft>
              <a:buFont typeface="Wingdings" panose="05000000000000000000" pitchFamily="2" charset="2"/>
              <a:buChar char="Ø"/>
              <a:defRPr/>
            </a:pPr>
            <a:r>
              <a:rPr lang="en-GB" b="0" dirty="0">
                <a:latin typeface="+mn-lt"/>
              </a:rPr>
              <a:t>What information is held?</a:t>
            </a:r>
          </a:p>
          <a:p>
            <a:pPr marL="342900" indent="-342900">
              <a:spcAft>
                <a:spcPts val="0"/>
              </a:spcAft>
              <a:buFont typeface="Wingdings" panose="05000000000000000000" pitchFamily="2" charset="2"/>
              <a:buChar char="Ø"/>
              <a:defRPr/>
            </a:pPr>
            <a:endParaRPr lang="en-GB" b="0" dirty="0">
              <a:latin typeface="+mn-lt"/>
            </a:endParaRPr>
          </a:p>
          <a:p>
            <a:pPr marL="342900" indent="-342900">
              <a:spcAft>
                <a:spcPts val="0"/>
              </a:spcAft>
              <a:buFont typeface="Wingdings" panose="05000000000000000000" pitchFamily="2" charset="2"/>
              <a:buChar char="Ø"/>
              <a:defRPr/>
            </a:pPr>
            <a:r>
              <a:rPr lang="en-GB" b="0" dirty="0">
                <a:latin typeface="+mn-lt"/>
              </a:rPr>
              <a:t>Is it accurate?</a:t>
            </a:r>
          </a:p>
          <a:p>
            <a:pPr marL="342900" indent="-342900">
              <a:spcAft>
                <a:spcPts val="0"/>
              </a:spcAft>
              <a:buFont typeface="Wingdings" panose="05000000000000000000" pitchFamily="2" charset="2"/>
              <a:buChar char="Ø"/>
              <a:defRPr/>
            </a:pPr>
            <a:endParaRPr lang="en-GB" b="0" dirty="0">
              <a:latin typeface="+mn-lt"/>
            </a:endParaRPr>
          </a:p>
          <a:p>
            <a:pPr marL="342900" indent="-342900">
              <a:spcAft>
                <a:spcPts val="0"/>
              </a:spcAft>
              <a:buFont typeface="Wingdings" panose="05000000000000000000" pitchFamily="2" charset="2"/>
              <a:buChar char="Ø"/>
              <a:defRPr/>
            </a:pPr>
            <a:r>
              <a:rPr lang="en-GB" b="0" dirty="0">
                <a:latin typeface="+mn-lt"/>
              </a:rPr>
              <a:t>Could it be personal information?</a:t>
            </a:r>
          </a:p>
          <a:p>
            <a:pPr marL="342900" indent="-342900">
              <a:spcAft>
                <a:spcPts val="0"/>
              </a:spcAft>
              <a:buFont typeface="Wingdings" panose="05000000000000000000" pitchFamily="2" charset="2"/>
              <a:buChar char="Ø"/>
              <a:defRPr/>
            </a:pPr>
            <a:endParaRPr lang="en-GB" b="0" dirty="0">
              <a:latin typeface="+mn-lt"/>
            </a:endParaRPr>
          </a:p>
          <a:p>
            <a:pPr marL="342900" indent="-342900">
              <a:spcAft>
                <a:spcPts val="0"/>
              </a:spcAft>
              <a:buFont typeface="Wingdings" panose="05000000000000000000" pitchFamily="2" charset="2"/>
              <a:buChar char="Ø"/>
              <a:defRPr/>
            </a:pPr>
            <a:r>
              <a:rPr lang="en-GB" b="0" dirty="0">
                <a:latin typeface="+mn-lt"/>
              </a:rPr>
              <a:t>Where did it come from?</a:t>
            </a:r>
          </a:p>
          <a:p>
            <a:pPr marL="342900" indent="-342900">
              <a:spcAft>
                <a:spcPts val="0"/>
              </a:spcAft>
              <a:buFont typeface="Wingdings" panose="05000000000000000000" pitchFamily="2" charset="2"/>
              <a:buChar char="Ø"/>
              <a:defRPr/>
            </a:pPr>
            <a:endParaRPr lang="en-GB" b="0" dirty="0">
              <a:latin typeface="+mn-lt"/>
            </a:endParaRPr>
          </a:p>
          <a:p>
            <a:pPr marL="342900" indent="-342900">
              <a:spcAft>
                <a:spcPts val="0"/>
              </a:spcAft>
              <a:buFont typeface="Wingdings" panose="05000000000000000000" pitchFamily="2" charset="2"/>
              <a:buChar char="Ø"/>
              <a:defRPr/>
            </a:pPr>
            <a:r>
              <a:rPr lang="en-GB" b="0" dirty="0">
                <a:latin typeface="+mn-lt"/>
              </a:rPr>
              <a:t>What is it used for?</a:t>
            </a:r>
          </a:p>
          <a:p>
            <a:pPr marL="342900" indent="-342900">
              <a:spcAft>
                <a:spcPts val="0"/>
              </a:spcAft>
              <a:buFont typeface="Wingdings" panose="05000000000000000000" pitchFamily="2" charset="2"/>
              <a:buChar char="Ø"/>
              <a:defRPr/>
            </a:pPr>
            <a:endParaRPr lang="en-GB" b="0" dirty="0">
              <a:latin typeface="+mn-lt"/>
            </a:endParaRPr>
          </a:p>
          <a:p>
            <a:pPr marL="342900" indent="-342900">
              <a:spcAft>
                <a:spcPts val="0"/>
              </a:spcAft>
              <a:buFont typeface="Wingdings" panose="05000000000000000000" pitchFamily="2" charset="2"/>
              <a:buChar char="Ø"/>
              <a:defRPr/>
            </a:pPr>
            <a:r>
              <a:rPr lang="en-GB" b="0" dirty="0">
                <a:latin typeface="+mn-lt"/>
              </a:rPr>
              <a:t>Is it shared?</a:t>
            </a:r>
          </a:p>
          <a:p>
            <a:pPr marL="342900" indent="-342900">
              <a:spcAft>
                <a:spcPts val="0"/>
              </a:spcAft>
              <a:buFont typeface="Wingdings" panose="05000000000000000000" pitchFamily="2" charset="2"/>
              <a:buChar char="Ø"/>
              <a:defRPr/>
            </a:pPr>
            <a:endParaRPr lang="en-GB" b="0" dirty="0">
              <a:latin typeface="+mn-lt"/>
            </a:endParaRPr>
          </a:p>
          <a:p>
            <a:pPr marL="342900" indent="-342900">
              <a:spcAft>
                <a:spcPts val="0"/>
              </a:spcAft>
              <a:buFont typeface="Wingdings" panose="05000000000000000000" pitchFamily="2" charset="2"/>
              <a:buChar char="Ø"/>
              <a:defRPr/>
            </a:pPr>
            <a:r>
              <a:rPr lang="en-GB" b="0" dirty="0">
                <a:latin typeface="+mn-lt"/>
              </a:rPr>
              <a:t>Is it required?</a:t>
            </a:r>
          </a:p>
          <a:p>
            <a:endParaRPr lang="en-GB" b="0" dirty="0"/>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36</a:t>
            </a:fld>
            <a:endParaRPr lang="en-GB" dirty="0"/>
          </a:p>
        </p:txBody>
      </p:sp>
    </p:spTree>
    <p:extLst>
      <p:ext uri="{BB962C8B-B14F-4D97-AF65-F5344CB8AC3E}">
        <p14:creationId xmlns:p14="http://schemas.microsoft.com/office/powerpoint/2010/main" val="2626106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mn-lt"/>
              </a:rPr>
              <a:t>Implementation </a:t>
            </a:r>
          </a:p>
        </p:txBody>
      </p:sp>
      <p:sp>
        <p:nvSpPr>
          <p:cNvPr id="3" name="Content Placeholder 2"/>
          <p:cNvSpPr>
            <a:spLocks noGrp="1"/>
          </p:cNvSpPr>
          <p:nvPr>
            <p:ph idx="1"/>
          </p:nvPr>
        </p:nvSpPr>
        <p:spPr/>
        <p:txBody>
          <a:bodyPr/>
          <a:lstStyle/>
          <a:p>
            <a:pPr>
              <a:spcAft>
                <a:spcPts val="0"/>
              </a:spcAft>
              <a:defRPr/>
            </a:pPr>
            <a:r>
              <a:rPr lang="en-GB" sz="2800" dirty="0">
                <a:latin typeface="+mn-lt"/>
              </a:rPr>
              <a:t>Data subjects rights:</a:t>
            </a:r>
          </a:p>
          <a:p>
            <a:pPr>
              <a:spcAft>
                <a:spcPts val="0"/>
              </a:spcAft>
              <a:defRPr/>
            </a:pPr>
            <a:endParaRPr lang="en-GB" sz="2800" dirty="0">
              <a:latin typeface="+mn-lt"/>
            </a:endParaRPr>
          </a:p>
          <a:p>
            <a:pPr lvl="3">
              <a:spcAft>
                <a:spcPts val="0"/>
              </a:spcAft>
              <a:buFont typeface="Arial"/>
              <a:buChar char="•"/>
              <a:defRPr/>
            </a:pPr>
            <a:r>
              <a:rPr lang="en-GB" sz="2800" dirty="0">
                <a:solidFill>
                  <a:schemeClr val="tx1">
                    <a:lumMod val="50000"/>
                    <a:lumOff val="50000"/>
                  </a:schemeClr>
                </a:solidFill>
                <a:latin typeface="+mn-lt"/>
              </a:rPr>
              <a:t>Right of access</a:t>
            </a:r>
          </a:p>
          <a:p>
            <a:pPr lvl="3">
              <a:spcAft>
                <a:spcPts val="0"/>
              </a:spcAft>
              <a:buFont typeface="Arial"/>
              <a:buChar char="•"/>
              <a:defRPr/>
            </a:pPr>
            <a:endParaRPr lang="en-GB" sz="2800" dirty="0">
              <a:solidFill>
                <a:schemeClr val="tx1">
                  <a:lumMod val="50000"/>
                  <a:lumOff val="50000"/>
                </a:schemeClr>
              </a:solidFill>
              <a:latin typeface="+mn-lt"/>
            </a:endParaRPr>
          </a:p>
          <a:p>
            <a:pPr lvl="3">
              <a:spcAft>
                <a:spcPts val="0"/>
              </a:spcAft>
              <a:buFont typeface="Arial"/>
              <a:buChar char="•"/>
              <a:defRPr/>
            </a:pPr>
            <a:r>
              <a:rPr lang="en-GB" sz="2800" dirty="0">
                <a:solidFill>
                  <a:schemeClr val="tx1">
                    <a:lumMod val="50000"/>
                    <a:lumOff val="50000"/>
                  </a:schemeClr>
                </a:solidFill>
                <a:latin typeface="+mn-lt"/>
              </a:rPr>
              <a:t>Right of rectification</a:t>
            </a:r>
          </a:p>
          <a:p>
            <a:pPr lvl="3">
              <a:spcAft>
                <a:spcPts val="0"/>
              </a:spcAft>
              <a:buFont typeface="Arial"/>
              <a:buChar char="•"/>
              <a:defRPr/>
            </a:pPr>
            <a:endParaRPr lang="en-GB" sz="2800" dirty="0">
              <a:solidFill>
                <a:schemeClr val="tx1">
                  <a:lumMod val="50000"/>
                  <a:lumOff val="50000"/>
                </a:schemeClr>
              </a:solidFill>
              <a:latin typeface="+mn-lt"/>
            </a:endParaRPr>
          </a:p>
          <a:p>
            <a:pPr lvl="3">
              <a:spcAft>
                <a:spcPts val="0"/>
              </a:spcAft>
              <a:buFont typeface="Arial"/>
              <a:buChar char="•"/>
              <a:defRPr/>
            </a:pPr>
            <a:r>
              <a:rPr lang="en-GB" sz="2800" dirty="0">
                <a:solidFill>
                  <a:schemeClr val="tx1">
                    <a:lumMod val="50000"/>
                    <a:lumOff val="50000"/>
                  </a:schemeClr>
                </a:solidFill>
                <a:latin typeface="+mn-lt"/>
              </a:rPr>
              <a:t>Right of erasure</a:t>
            </a:r>
          </a:p>
          <a:p>
            <a:pPr lvl="3">
              <a:spcAft>
                <a:spcPts val="0"/>
              </a:spcAft>
              <a:buFont typeface="Arial"/>
              <a:buChar char="•"/>
              <a:defRPr/>
            </a:pPr>
            <a:endParaRPr lang="en-GB" sz="2800" dirty="0">
              <a:solidFill>
                <a:schemeClr val="tx1">
                  <a:lumMod val="50000"/>
                  <a:lumOff val="50000"/>
                </a:schemeClr>
              </a:solidFill>
              <a:latin typeface="+mn-lt"/>
            </a:endParaRPr>
          </a:p>
          <a:p>
            <a:pPr lvl="3">
              <a:spcAft>
                <a:spcPts val="0"/>
              </a:spcAft>
              <a:buFont typeface="Arial"/>
              <a:buChar char="•"/>
              <a:defRPr/>
            </a:pPr>
            <a:r>
              <a:rPr lang="en-GB" sz="2800" dirty="0">
                <a:solidFill>
                  <a:schemeClr val="tx1">
                    <a:lumMod val="50000"/>
                    <a:lumOff val="50000"/>
                  </a:schemeClr>
                </a:solidFill>
                <a:latin typeface="+mn-lt"/>
              </a:rPr>
              <a:t>Right to object to processing</a:t>
            </a:r>
          </a:p>
          <a:p>
            <a:pPr lvl="3">
              <a:spcAft>
                <a:spcPts val="0"/>
              </a:spcAft>
              <a:buFont typeface="Arial"/>
              <a:buChar char="•"/>
              <a:defRPr/>
            </a:pPr>
            <a:endParaRPr lang="en-GB" sz="2800" dirty="0">
              <a:solidFill>
                <a:schemeClr val="tx1">
                  <a:lumMod val="50000"/>
                  <a:lumOff val="50000"/>
                </a:schemeClr>
              </a:solidFill>
              <a:latin typeface="+mn-lt"/>
            </a:endParaRPr>
          </a:p>
          <a:p>
            <a:pPr lvl="3">
              <a:spcAft>
                <a:spcPts val="0"/>
              </a:spcAft>
              <a:buFont typeface="Arial"/>
              <a:buChar char="•"/>
              <a:defRPr/>
            </a:pPr>
            <a:r>
              <a:rPr lang="en-GB" sz="2800" dirty="0">
                <a:solidFill>
                  <a:schemeClr val="tx1">
                    <a:lumMod val="50000"/>
                    <a:lumOff val="50000"/>
                  </a:schemeClr>
                </a:solidFill>
                <a:latin typeface="+mn-lt"/>
              </a:rPr>
              <a:t>How long data will be stored for</a:t>
            </a:r>
          </a:p>
          <a:p>
            <a:pPr lvl="3">
              <a:spcAft>
                <a:spcPts val="0"/>
              </a:spcAft>
              <a:buFont typeface="Arial"/>
              <a:buChar char="•"/>
              <a:defRPr/>
            </a:pPr>
            <a:endParaRPr lang="en-GB" sz="2800" dirty="0">
              <a:solidFill>
                <a:schemeClr val="tx1">
                  <a:lumMod val="50000"/>
                  <a:lumOff val="50000"/>
                </a:schemeClr>
              </a:solidFill>
              <a:latin typeface="+mn-lt"/>
            </a:endParaRPr>
          </a:p>
          <a:p>
            <a:pPr lvl="3">
              <a:spcAft>
                <a:spcPts val="0"/>
              </a:spcAft>
              <a:buFont typeface="Arial"/>
              <a:buChar char="•"/>
              <a:defRPr/>
            </a:pPr>
            <a:r>
              <a:rPr lang="en-GB" sz="2800" dirty="0">
                <a:solidFill>
                  <a:schemeClr val="tx1">
                    <a:lumMod val="50000"/>
                    <a:lumOff val="50000"/>
                  </a:schemeClr>
                </a:solidFill>
                <a:latin typeface="+mn-lt"/>
              </a:rPr>
              <a:t>How to raise a complain</a:t>
            </a:r>
          </a:p>
          <a:p>
            <a:pPr marL="457200" lvl="1">
              <a:spcAft>
                <a:spcPts val="0"/>
              </a:spcAft>
              <a:defRPr/>
            </a:pPr>
            <a:endParaRPr lang="en-GB" sz="2000" dirty="0">
              <a:solidFill>
                <a:schemeClr val="tx1">
                  <a:lumMod val="50000"/>
                  <a:lumOff val="50000"/>
                </a:schemeClr>
              </a:solidFill>
            </a:endParaRPr>
          </a:p>
          <a:p>
            <a:pPr>
              <a:spcAft>
                <a:spcPts val="0"/>
              </a:spcAft>
              <a:buFont typeface="Arial"/>
              <a:buChar char="•"/>
              <a:defRPr/>
            </a:pPr>
            <a:endParaRPr lang="en-GB" sz="2200" dirty="0"/>
          </a:p>
          <a:p>
            <a:endParaRPr lang="en-GB" dirty="0"/>
          </a:p>
        </p:txBody>
      </p:sp>
      <p:sp>
        <p:nvSpPr>
          <p:cNvPr id="4" name="Date Placeholder 3"/>
          <p:cNvSpPr>
            <a:spLocks noGrp="1"/>
          </p:cNvSpPr>
          <p:nvPr>
            <p:ph type="dt" sz="half" idx="2"/>
          </p:nvPr>
        </p:nvSpPr>
        <p:spPr/>
        <p:txBody>
          <a:bodyPr/>
          <a:lstStyle/>
          <a:p>
            <a:fld id="{7560F7E0-9C0D-2D49-8531-0E815FA79E9D}"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37</a:t>
            </a:fld>
            <a:endParaRPr lang="en-GB" dirty="0"/>
          </a:p>
        </p:txBody>
      </p:sp>
    </p:spTree>
    <p:extLst>
      <p:ext uri="{BB962C8B-B14F-4D97-AF65-F5344CB8AC3E}">
        <p14:creationId xmlns:p14="http://schemas.microsoft.com/office/powerpoint/2010/main" val="4159259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56" y="98854"/>
            <a:ext cx="7560000" cy="658425"/>
          </a:xfrm>
        </p:spPr>
        <p:txBody>
          <a:bodyPr/>
          <a:lstStyle/>
          <a:p>
            <a:pPr algn="ctr"/>
            <a:r>
              <a:rPr lang="en-GB" b="1" u="sng" dirty="0"/>
              <a:t>12 Step plan</a:t>
            </a:r>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38</a:t>
            </a:fld>
            <a:endParaRPr lang="en-GB" dirty="0"/>
          </a:p>
        </p:txBody>
      </p:sp>
      <p:pic>
        <p:nvPicPr>
          <p:cNvPr id="6" name="Picture 5"/>
          <p:cNvPicPr/>
          <p:nvPr/>
        </p:nvPicPr>
        <p:blipFill rotWithShape="1">
          <a:blip r:embed="rId3"/>
          <a:srcRect l="19312" t="19802" r="20033" b="5280"/>
          <a:stretch/>
        </p:blipFill>
        <p:spPr bwMode="auto">
          <a:xfrm>
            <a:off x="345988" y="630194"/>
            <a:ext cx="8476736" cy="53257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147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SUMMARY</a:t>
            </a: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39</a:t>
            </a:fld>
            <a:endParaRPr lang="en-GB"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211" t="32786" r="30654" b="10622"/>
          <a:stretch/>
        </p:blipFill>
        <p:spPr bwMode="auto">
          <a:xfrm>
            <a:off x="1447131" y="926757"/>
            <a:ext cx="6337628" cy="515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71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89" y="151002"/>
            <a:ext cx="7560000" cy="658425"/>
          </a:xfrm>
        </p:spPr>
        <p:txBody>
          <a:bodyPr/>
          <a:lstStyle/>
          <a:p>
            <a:pPr algn="ctr"/>
            <a:r>
              <a:rPr lang="en-GB" b="1" u="sng" dirty="0"/>
              <a:t>GDPR principles </a:t>
            </a: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a:t>
            </a:fld>
            <a:endParaRPr lang="en-GB" dirty="0"/>
          </a:p>
        </p:txBody>
      </p:sp>
      <p:pic>
        <p:nvPicPr>
          <p:cNvPr id="6" name="Picture 5"/>
          <p:cNvPicPr>
            <a:picLocks noChangeAspect="1"/>
          </p:cNvPicPr>
          <p:nvPr/>
        </p:nvPicPr>
        <p:blipFill rotWithShape="1">
          <a:blip r:embed="rId3"/>
          <a:srcRect l="33069" t="24101" r="43700" b="24800"/>
          <a:stretch/>
        </p:blipFill>
        <p:spPr>
          <a:xfrm>
            <a:off x="2419853" y="809427"/>
            <a:ext cx="4248472" cy="5256584"/>
          </a:xfrm>
          <a:prstGeom prst="rect">
            <a:avLst/>
          </a:prstGeom>
        </p:spPr>
      </p:pic>
    </p:spTree>
    <p:extLst>
      <p:ext uri="{BB962C8B-B14F-4D97-AF65-F5344CB8AC3E}">
        <p14:creationId xmlns:p14="http://schemas.microsoft.com/office/powerpoint/2010/main" val="11898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1729" y="1501535"/>
            <a:ext cx="8360542" cy="4083188"/>
          </a:xfrm>
        </p:spPr>
        <p:txBody>
          <a:bodyPr/>
          <a:lstStyle/>
          <a:p>
            <a:r>
              <a:rPr lang="en-GB" sz="1800" b="0" dirty="0">
                <a:latin typeface="+mn-lt"/>
              </a:rPr>
              <a:t>Delays in formal guidance has been due to the need to consider both the forthcoming </a:t>
            </a:r>
            <a:r>
              <a:rPr lang="en-GB" sz="1800" b="0" u="sng" dirty="0">
                <a:latin typeface="+mn-lt"/>
                <a:hlinkClick r:id="rId2"/>
              </a:rPr>
              <a:t>Article 29 working party</a:t>
            </a:r>
            <a:r>
              <a:rPr lang="en-GB" sz="1800" b="0" dirty="0">
                <a:latin typeface="+mn-lt"/>
              </a:rPr>
              <a:t> guidance that will inform what the ICO will produce, and the </a:t>
            </a:r>
            <a:r>
              <a:rPr lang="en-GB" sz="1800" b="0" u="sng" dirty="0">
                <a:latin typeface="+mn-lt"/>
                <a:hlinkClick r:id="rId3"/>
              </a:rPr>
              <a:t>Data Protection Bill</a:t>
            </a:r>
            <a:r>
              <a:rPr lang="en-GB" sz="1800" b="0" dirty="0">
                <a:latin typeface="+mn-lt"/>
              </a:rPr>
              <a:t>. When this is approved it may change the advice provided.</a:t>
            </a:r>
            <a:r>
              <a:rPr lang="en-US" sz="4000" b="0" spc="-50" dirty="0">
                <a:latin typeface="Calibri Light"/>
                <a:ea typeface="+mj-ea"/>
                <a:cs typeface="+mj-cs"/>
              </a:rPr>
              <a:t> </a:t>
            </a:r>
            <a:endParaRPr lang="en-GB" sz="1800" b="0" dirty="0">
              <a:latin typeface="+mn-lt"/>
            </a:endParaRPr>
          </a:p>
          <a:p>
            <a:r>
              <a:rPr lang="en-GB" sz="1800" b="0" dirty="0">
                <a:latin typeface="+mn-lt"/>
              </a:rPr>
              <a:t>As Brexit is unlikely to take effect before March 2019; all UK organisations, including healthcare institutions, will need to comply with GDPR as of 25 May 2018 or risk being in breach.</a:t>
            </a:r>
            <a:endParaRPr lang="en-US" sz="1800" b="0" dirty="0">
              <a:latin typeface="+mn-lt"/>
            </a:endParaRPr>
          </a:p>
          <a:p>
            <a:r>
              <a:rPr lang="en-GB" sz="1800" b="0" dirty="0">
                <a:latin typeface="+mn-lt"/>
              </a:rPr>
              <a:t>Even after Brexit takes effect, the UK will need to adopt its own legislation in place of GDPR, which will have to be broadly similar in effect.</a:t>
            </a:r>
            <a:r>
              <a:rPr lang="en-US" sz="1800" b="0" dirty="0">
                <a:latin typeface="+mn-lt"/>
              </a:rPr>
              <a:t> This</a:t>
            </a:r>
            <a:r>
              <a:rPr lang="en-GB" sz="1800" b="0" i="0" dirty="0">
                <a:effectLst/>
                <a:latin typeface="+mn-lt"/>
              </a:rPr>
              <a:t> will be the </a:t>
            </a:r>
            <a:r>
              <a:rPr lang="en-GB" sz="1800" i="0" dirty="0">
                <a:effectLst/>
                <a:latin typeface="+mn-lt"/>
              </a:rPr>
              <a:t>DPA 2018</a:t>
            </a:r>
            <a:r>
              <a:rPr lang="en-GB" sz="1800" b="0" i="0" dirty="0">
                <a:effectLst/>
                <a:latin typeface="+mn-lt"/>
              </a:rPr>
              <a:t>. </a:t>
            </a:r>
            <a:endParaRPr lang="en-US" sz="1800" b="0" i="0" dirty="0">
              <a:effectLst/>
              <a:latin typeface="+mn-lt"/>
            </a:endParaRPr>
          </a:p>
          <a:p>
            <a:r>
              <a:rPr lang="en-GB" sz="1800" b="0" i="0" dirty="0">
                <a:effectLst/>
                <a:latin typeface="+mn-lt"/>
              </a:rPr>
              <a:t>The UK is replacing the DPA 98 with the DP Bill which will become DPA 2018 and that will bring through the provisions of the GDPR. </a:t>
            </a:r>
            <a:endParaRPr lang="en-US" sz="1800" b="0" i="0" dirty="0">
              <a:effectLst/>
              <a:latin typeface="+mn-lt"/>
            </a:endParaRPr>
          </a:p>
          <a:p>
            <a:r>
              <a:rPr lang="en-US" sz="1800" b="0" dirty="0">
                <a:latin typeface="+mn-lt"/>
              </a:rPr>
              <a:t>The</a:t>
            </a:r>
            <a:r>
              <a:rPr lang="en-GB" sz="1800" b="0" i="0" dirty="0">
                <a:effectLst/>
                <a:latin typeface="+mn-lt"/>
              </a:rPr>
              <a:t> DP Bill </a:t>
            </a:r>
            <a:r>
              <a:rPr lang="en-GB" sz="1800" b="0" dirty="0">
                <a:latin typeface="+mn-lt"/>
              </a:rPr>
              <a:t>is currently going through parliament. </a:t>
            </a:r>
          </a:p>
          <a:p>
            <a:r>
              <a:rPr lang="en-GB" sz="1800" b="0" dirty="0">
                <a:latin typeface="+mn-lt"/>
              </a:rPr>
              <a:t>https://www.parliament.uk/business/news/2018/march/have-your-say-on-the-data-protection-bill/</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40</a:t>
            </a:fld>
            <a:endParaRPr lang="en-GB" dirty="0"/>
          </a:p>
        </p:txBody>
      </p:sp>
    </p:spTree>
    <p:extLst>
      <p:ext uri="{BB962C8B-B14F-4D97-AF65-F5344CB8AC3E}">
        <p14:creationId xmlns:p14="http://schemas.microsoft.com/office/powerpoint/2010/main" val="8953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31" y="238186"/>
            <a:ext cx="7560000" cy="658425"/>
          </a:xfrm>
        </p:spPr>
        <p:txBody>
          <a:bodyPr/>
          <a:lstStyle/>
          <a:p>
            <a:pPr algn="ctr"/>
            <a:r>
              <a:rPr lang="en-GB" b="1" u="sng" dirty="0">
                <a:latin typeface="+mj-lt"/>
              </a:rPr>
              <a:t>Resources</a:t>
            </a:r>
          </a:p>
        </p:txBody>
      </p:sp>
      <p:sp>
        <p:nvSpPr>
          <p:cNvPr id="3" name="Content Placeholder 2"/>
          <p:cNvSpPr>
            <a:spLocks noGrp="1"/>
          </p:cNvSpPr>
          <p:nvPr>
            <p:ph idx="1"/>
          </p:nvPr>
        </p:nvSpPr>
        <p:spPr>
          <a:xfrm>
            <a:off x="338620" y="751669"/>
            <a:ext cx="8459396" cy="5366652"/>
          </a:xfrm>
        </p:spPr>
        <p:txBody>
          <a:bodyPr/>
          <a:lstStyle/>
          <a:p>
            <a:pPr lvl="0"/>
            <a:r>
              <a:rPr lang="en-GB" dirty="0">
                <a:solidFill>
                  <a:srgbClr val="13316E"/>
                </a:solidFill>
              </a:rPr>
              <a:t>ICO</a:t>
            </a:r>
            <a:endParaRPr lang="en-GB" dirty="0">
              <a:hlinkClick r:id="rId3"/>
            </a:endParaRPr>
          </a:p>
          <a:p>
            <a:pPr lvl="2">
              <a:buFont typeface="Wingdings" panose="05000000000000000000" pitchFamily="2" charset="2"/>
              <a:buChar char="Ø"/>
            </a:pPr>
            <a:r>
              <a:rPr lang="en-GB" dirty="0">
                <a:hlinkClick r:id="rId3"/>
              </a:rPr>
              <a:t>Getting ready for GDPR </a:t>
            </a:r>
            <a:endParaRPr lang="en-GB" dirty="0">
              <a:hlinkClick r:id="rId4"/>
            </a:endParaRPr>
          </a:p>
          <a:p>
            <a:pPr lvl="2">
              <a:buFont typeface="Wingdings" panose="05000000000000000000" pitchFamily="2" charset="2"/>
              <a:buChar char="Ø"/>
            </a:pPr>
            <a:r>
              <a:rPr lang="en-GB" dirty="0">
                <a:hlinkClick r:id="rId4"/>
              </a:rPr>
              <a:t>GDPR FAQs for small health sector bodies</a:t>
            </a:r>
            <a:endParaRPr lang="en-GB" dirty="0"/>
          </a:p>
          <a:p>
            <a:pPr lvl="2">
              <a:buFont typeface="Wingdings" panose="05000000000000000000" pitchFamily="2" charset="2"/>
              <a:buChar char="Ø"/>
            </a:pPr>
            <a:r>
              <a:rPr lang="en-GB" dirty="0">
                <a:hlinkClick r:id="rId5"/>
              </a:rPr>
              <a:t>GDPR 12 Steps</a:t>
            </a:r>
            <a:endParaRPr lang="en-GB" dirty="0"/>
          </a:p>
          <a:p>
            <a:pPr lvl="2">
              <a:buFont typeface="Wingdings" panose="05000000000000000000" pitchFamily="2" charset="2"/>
              <a:buChar char="Ø"/>
            </a:pPr>
            <a:r>
              <a:rPr lang="en-GB" dirty="0">
                <a:hlinkClick r:id="rId6"/>
              </a:rPr>
              <a:t>Advice for small organisations </a:t>
            </a:r>
            <a:endParaRPr lang="en-GB" dirty="0"/>
          </a:p>
          <a:p>
            <a:pPr lvl="2"/>
            <a:endParaRPr lang="en-US" b="0" dirty="0"/>
          </a:p>
          <a:p>
            <a:r>
              <a:rPr lang="en-GB" dirty="0"/>
              <a:t>EU GDPR: </a:t>
            </a:r>
            <a:r>
              <a:rPr lang="en-GB" sz="2000" b="0" dirty="0">
                <a:hlinkClick r:id="rId7"/>
              </a:rPr>
              <a:t>https://www.eugdpr.org/</a:t>
            </a:r>
            <a:endParaRPr lang="en-US" sz="2000" b="0" dirty="0"/>
          </a:p>
          <a:p>
            <a:pPr lvl="1"/>
            <a:endParaRPr lang="en-US" dirty="0"/>
          </a:p>
          <a:p>
            <a:pPr marL="0" lvl="2" indent="0">
              <a:buNone/>
            </a:pPr>
            <a:r>
              <a:rPr lang="en-GB" sz="2400" b="1" dirty="0">
                <a:solidFill>
                  <a:schemeClr val="tx1"/>
                </a:solidFill>
              </a:rPr>
              <a:t>Video for small healthcare organisations</a:t>
            </a:r>
            <a:endParaRPr lang="en-GB" b="1" dirty="0"/>
          </a:p>
          <a:p>
            <a:pPr marL="0" lvl="2" indent="0">
              <a:buNone/>
            </a:pPr>
            <a:r>
              <a:rPr lang="en-GB" dirty="0">
                <a:hlinkClick r:id="rId8"/>
              </a:rPr>
              <a:t>https://www.youtube.com/watch?v=uEuFGzXVY8s</a:t>
            </a:r>
            <a:endParaRPr lang="en-US" dirty="0"/>
          </a:p>
          <a:p>
            <a:pPr lvl="1"/>
            <a:endParaRPr lang="en-US" dirty="0">
              <a:solidFill>
                <a:schemeClr val="tx1"/>
              </a:solidFill>
              <a:latin typeface="+mj-lt"/>
            </a:endParaRPr>
          </a:p>
          <a:p>
            <a:pPr lvl="1"/>
            <a:r>
              <a:rPr lang="en-US" b="1" dirty="0">
                <a:solidFill>
                  <a:schemeClr val="tx1"/>
                </a:solidFill>
                <a:latin typeface="Calibri" panose="020F0502020204030204" pitchFamily="34" charset="0"/>
                <a:hlinkClick r:id="rId9"/>
              </a:rPr>
              <a:t>BMA GDPR guidance </a:t>
            </a:r>
            <a:endParaRPr lang="en-US" b="1" dirty="0">
              <a:solidFill>
                <a:schemeClr val="tx1"/>
              </a:solidFill>
              <a:latin typeface="Calibri" panose="020F0502020204030204" pitchFamily="34" charset="0"/>
            </a:endParaRPr>
          </a:p>
          <a:p>
            <a:pPr lvl="1"/>
            <a:endParaRPr lang="en-US" b="1" dirty="0">
              <a:solidFill>
                <a:schemeClr val="tx1"/>
              </a:solidFill>
              <a:latin typeface="Calibri" panose="020F0502020204030204" pitchFamily="34" charset="0"/>
            </a:endParaRPr>
          </a:p>
          <a:p>
            <a:pPr lvl="1"/>
            <a:r>
              <a:rPr lang="en-US" b="1" dirty="0">
                <a:solidFill>
                  <a:schemeClr val="tx1"/>
                </a:solidFill>
                <a:latin typeface="Calibri" panose="020F0502020204030204" pitchFamily="34" charset="0"/>
              </a:rPr>
              <a:t>NHS Digital: </a:t>
            </a:r>
            <a:r>
              <a:rPr lang="en-US" sz="2000" dirty="0">
                <a:solidFill>
                  <a:schemeClr val="tx1"/>
                </a:solidFill>
                <a:latin typeface="Calibri" panose="020F0502020204030204" pitchFamily="34" charset="0"/>
                <a:hlinkClick r:id="rId10"/>
              </a:rPr>
              <a:t>Suite of resources</a:t>
            </a:r>
            <a:endParaRPr lang="en-GB" sz="2000" dirty="0">
              <a:solidFill>
                <a:schemeClr val="tx1"/>
              </a:solidFill>
              <a:latin typeface="Calibri" panose="020F0502020204030204" pitchFamily="34" charset="0"/>
            </a:endParaRPr>
          </a:p>
          <a:p>
            <a:pPr marL="0" lvl="2" indent="0">
              <a:buNone/>
            </a:pPr>
            <a:endParaRPr lang="en-GB" dirty="0"/>
          </a:p>
        </p:txBody>
      </p:sp>
      <p:sp>
        <p:nvSpPr>
          <p:cNvPr id="4" name="Date Placeholder 3"/>
          <p:cNvSpPr>
            <a:spLocks noGrp="1"/>
          </p:cNvSpPr>
          <p:nvPr>
            <p:ph type="dt" sz="half" idx="2"/>
          </p:nvPr>
        </p:nvSpPr>
        <p:spPr>
          <a:xfrm>
            <a:off x="388047" y="6396185"/>
            <a:ext cx="2894509" cy="123111"/>
          </a:xfrm>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41</a:t>
            </a:fld>
            <a:endParaRPr lang="en-GB" dirty="0"/>
          </a:p>
        </p:txBody>
      </p:sp>
      <p:pic>
        <p:nvPicPr>
          <p:cNvPr id="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5408" t="12205" r="36950" b="26082"/>
          <a:stretch/>
        </p:blipFill>
        <p:spPr bwMode="auto">
          <a:xfrm>
            <a:off x="5498532" y="829784"/>
            <a:ext cx="3459892" cy="251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8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F140-EED1-6C4F-8584-0D3FF19BDF03}"/>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C7B7F16F-8247-1A4F-AAD6-0D92B2C0C62C}"/>
              </a:ext>
            </a:extLst>
          </p:cNvPr>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a:extLst>
              <a:ext uri="{FF2B5EF4-FFF2-40B4-BE49-F238E27FC236}">
                <a16:creationId xmlns:a16="http://schemas.microsoft.com/office/drawing/2014/main" id="{57DB40B1-C782-8343-BCDD-36D39C75B282}"/>
              </a:ext>
            </a:extLst>
          </p:cNvPr>
          <p:cNvSpPr>
            <a:spLocks noGrp="1"/>
          </p:cNvSpPr>
          <p:nvPr>
            <p:ph type="sldNum" sz="quarter" idx="4"/>
          </p:nvPr>
        </p:nvSpPr>
        <p:spPr/>
        <p:txBody>
          <a:bodyPr/>
          <a:lstStyle/>
          <a:p>
            <a:fld id="{E4E00EF0-048C-114D-ADD5-1D5ACA69D45F}" type="slidenum">
              <a:rPr lang="en-GB" smtClean="0"/>
              <a:pPr/>
              <a:t>42</a:t>
            </a:fld>
            <a:endParaRPr lang="en-GB" dirty="0"/>
          </a:p>
        </p:txBody>
      </p:sp>
      <p:pic>
        <p:nvPicPr>
          <p:cNvPr id="8" name="Content Placeholder 7">
            <a:extLst>
              <a:ext uri="{FF2B5EF4-FFF2-40B4-BE49-F238E27FC236}">
                <a16:creationId xmlns:a16="http://schemas.microsoft.com/office/drawing/2014/main" id="{A37DB503-3986-8B4D-B7E1-633AAF898FF4}"/>
              </a:ext>
            </a:extLst>
          </p:cNvPr>
          <p:cNvPicPr>
            <a:picLocks noGrp="1" noChangeAspect="1"/>
          </p:cNvPicPr>
          <p:nvPr>
            <p:ph idx="1"/>
          </p:nvPr>
        </p:nvPicPr>
        <p:blipFill>
          <a:blip r:embed="rId2"/>
          <a:stretch>
            <a:fillRect/>
          </a:stretch>
        </p:blipFill>
        <p:spPr>
          <a:xfrm>
            <a:off x="6013450" y="2970161"/>
            <a:ext cx="3130550" cy="3130550"/>
          </a:xfrm>
          <a:prstGeom prst="rect">
            <a:avLst/>
          </a:prstGeom>
        </p:spPr>
      </p:pic>
      <p:pic>
        <p:nvPicPr>
          <p:cNvPr id="11" name="Picture 10">
            <a:extLst>
              <a:ext uri="{FF2B5EF4-FFF2-40B4-BE49-F238E27FC236}">
                <a16:creationId xmlns:a16="http://schemas.microsoft.com/office/drawing/2014/main" id="{B905CC07-6409-0B46-BF25-07C6F05101C0}"/>
              </a:ext>
            </a:extLst>
          </p:cNvPr>
          <p:cNvPicPr>
            <a:picLocks noChangeAspect="1"/>
          </p:cNvPicPr>
          <p:nvPr/>
        </p:nvPicPr>
        <p:blipFill>
          <a:blip r:embed="rId3"/>
          <a:stretch>
            <a:fillRect/>
          </a:stretch>
        </p:blipFill>
        <p:spPr>
          <a:xfrm>
            <a:off x="0" y="3040011"/>
            <a:ext cx="3175000" cy="3060700"/>
          </a:xfrm>
          <a:prstGeom prst="rect">
            <a:avLst/>
          </a:prstGeom>
        </p:spPr>
      </p:pic>
      <p:pic>
        <p:nvPicPr>
          <p:cNvPr id="14" name="Picture 13">
            <a:extLst>
              <a:ext uri="{FF2B5EF4-FFF2-40B4-BE49-F238E27FC236}">
                <a16:creationId xmlns:a16="http://schemas.microsoft.com/office/drawing/2014/main" id="{A72B1FE3-6FB0-6E46-9D98-9D41A70229D4}"/>
              </a:ext>
            </a:extLst>
          </p:cNvPr>
          <p:cNvPicPr>
            <a:picLocks noChangeAspect="1"/>
          </p:cNvPicPr>
          <p:nvPr/>
        </p:nvPicPr>
        <p:blipFill>
          <a:blip r:embed="rId4"/>
          <a:stretch>
            <a:fillRect/>
          </a:stretch>
        </p:blipFill>
        <p:spPr>
          <a:xfrm>
            <a:off x="3432175" y="435894"/>
            <a:ext cx="2324100" cy="3492500"/>
          </a:xfrm>
          <a:prstGeom prst="rect">
            <a:avLst/>
          </a:prstGeom>
        </p:spPr>
      </p:pic>
    </p:spTree>
    <p:extLst>
      <p:ext uri="{BB962C8B-B14F-4D97-AF65-F5344CB8AC3E}">
        <p14:creationId xmlns:p14="http://schemas.microsoft.com/office/powerpoint/2010/main" val="365837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this really mean?</a:t>
            </a:r>
          </a:p>
        </p:txBody>
      </p:sp>
      <p:sp>
        <p:nvSpPr>
          <p:cNvPr id="3" name="Date Placeholder 2"/>
          <p:cNvSpPr>
            <a:spLocks noGrp="1"/>
          </p:cNvSpPr>
          <p:nvPr>
            <p:ph type="dt" sz="half" idx="2"/>
          </p:nvPr>
        </p:nvSpPr>
        <p:spPr/>
        <p:txBody>
          <a:bodyPr/>
          <a:lstStyle/>
          <a:p>
            <a:fld id="{B5BA1073-7662-6F40-AE28-55ABC5DA8CD7}" type="datetime3">
              <a:rPr lang="en-GB" smtClean="0"/>
              <a:t>13 March, 2018</a:t>
            </a:fld>
            <a:endParaRPr lang="en-US" dirty="0"/>
          </a:p>
        </p:txBody>
      </p:sp>
      <p:sp>
        <p:nvSpPr>
          <p:cNvPr id="4" name="Slide Number Placeholder 3"/>
          <p:cNvSpPr>
            <a:spLocks noGrp="1"/>
          </p:cNvSpPr>
          <p:nvPr>
            <p:ph type="sldNum" sz="quarter" idx="4"/>
          </p:nvPr>
        </p:nvSpPr>
        <p:spPr/>
        <p:txBody>
          <a:bodyPr/>
          <a:lstStyle/>
          <a:p>
            <a:fld id="{E4E00EF0-048C-114D-ADD5-1D5ACA69D45F}" type="slidenum">
              <a:rPr lang="en-GB" smtClean="0"/>
              <a:pPr/>
              <a:t>5</a:t>
            </a:fld>
            <a:endParaRPr lang="en-GB" dirty="0"/>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5179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3600" dirty="0">
                <a:solidFill>
                  <a:srgbClr val="212911"/>
                </a:solidFill>
              </a:rPr>
              <a:t>Data Protection Act 1998 </a:t>
            </a:r>
            <a:br>
              <a:rPr lang="en-US" sz="3600" dirty="0">
                <a:solidFill>
                  <a:srgbClr val="212911"/>
                </a:solidFill>
              </a:rPr>
            </a:br>
            <a:r>
              <a:rPr lang="en-US" sz="3600" dirty="0">
                <a:solidFill>
                  <a:srgbClr val="212911"/>
                </a:solidFill>
              </a:rPr>
              <a:t>The eight principles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5399"/>
            <a:ext cx="8066087"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9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9851" y="5453954"/>
            <a:ext cx="8589544" cy="770021"/>
          </a:xfrm>
        </p:spPr>
        <p:txBody>
          <a:bodyPr>
            <a:normAutofit/>
          </a:bodyPr>
          <a:lstStyle/>
          <a:p>
            <a:r>
              <a:rPr lang="en-GB" b="1" dirty="0">
                <a:solidFill>
                  <a:srgbClr val="002060"/>
                </a:solidFill>
              </a:rPr>
              <a:t>It is not back to the starting line….</a:t>
            </a:r>
          </a:p>
        </p:txBody>
      </p:sp>
      <p:pic>
        <p:nvPicPr>
          <p:cNvPr id="3074" name="Picture 2" descr="Run, Running Sports, Race, Sport, Sporty, Endurance"/>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20503" b="205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358" y="189186"/>
            <a:ext cx="9459310" cy="1323439"/>
          </a:xfrm>
          <a:prstGeom prst="rect">
            <a:avLst/>
          </a:prstGeom>
          <a:noFill/>
        </p:spPr>
        <p:txBody>
          <a:bodyPr wrap="square" rtlCol="0">
            <a:spAutoFit/>
          </a:bodyPr>
          <a:lstStyle/>
          <a:p>
            <a:pPr algn="ctr"/>
            <a:r>
              <a:rPr lang="en-GB" sz="4000" b="1" dirty="0">
                <a:solidFill>
                  <a:srgbClr val="00B0F0"/>
                </a:solidFill>
                <a:latin typeface="Georgia"/>
              </a:rPr>
              <a:t>General Data Protection Regulation</a:t>
            </a:r>
          </a:p>
        </p:txBody>
      </p:sp>
    </p:spTree>
    <p:extLst>
      <p:ext uri="{BB962C8B-B14F-4D97-AF65-F5344CB8AC3E}">
        <p14:creationId xmlns:p14="http://schemas.microsoft.com/office/powerpoint/2010/main" val="762571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7" y="1343564"/>
            <a:ext cx="8396799" cy="5586521"/>
          </a:xfrm>
        </p:spPr>
        <p:txBody>
          <a:bodyPr/>
          <a:lstStyle/>
          <a:p>
            <a:pPr marL="285750" indent="-285750">
              <a:buFont typeface="Wingdings" pitchFamily="2" charset="2"/>
              <a:buChar char="Ø"/>
            </a:pPr>
            <a:r>
              <a:rPr lang="en-GB" sz="1800" b="0" dirty="0">
                <a:latin typeface="+mn-lt"/>
              </a:rPr>
              <a:t>GDPR’s main concepts and principles are </a:t>
            </a:r>
            <a:r>
              <a:rPr lang="en-GB" sz="1800" dirty="0">
                <a:latin typeface="+mn-lt"/>
              </a:rPr>
              <a:t>much the same</a:t>
            </a:r>
            <a:r>
              <a:rPr lang="en-GB" sz="1800" b="0" dirty="0">
                <a:latin typeface="+mn-lt"/>
              </a:rPr>
              <a:t> as those in the current Data Protection Act (DPA)</a:t>
            </a:r>
            <a:r>
              <a:rPr lang="en-US" sz="1800" b="0" dirty="0">
                <a:latin typeface="+mn-lt"/>
              </a:rPr>
              <a:t>. </a:t>
            </a:r>
          </a:p>
          <a:p>
            <a:pPr marL="285750" indent="-285750">
              <a:buFont typeface="Wingdings" pitchFamily="2" charset="2"/>
              <a:buChar char="Ø"/>
            </a:pPr>
            <a:r>
              <a:rPr lang="en-US" sz="1800" b="0" dirty="0">
                <a:latin typeface="+mn-lt"/>
              </a:rPr>
              <a:t>I</a:t>
            </a:r>
            <a:r>
              <a:rPr lang="en-GB" sz="1800" b="0" dirty="0">
                <a:latin typeface="+mn-lt"/>
              </a:rPr>
              <a:t>f you are </a:t>
            </a:r>
            <a:r>
              <a:rPr lang="en-GB" sz="1800" dirty="0">
                <a:latin typeface="+mn-lt"/>
              </a:rPr>
              <a:t>complying properly </a:t>
            </a:r>
            <a:r>
              <a:rPr lang="en-GB" sz="1800" b="0" dirty="0">
                <a:latin typeface="+mn-lt"/>
              </a:rPr>
              <a:t>with current law then most of your approach to compliance will </a:t>
            </a:r>
            <a:r>
              <a:rPr lang="en-GB" sz="1800" dirty="0">
                <a:latin typeface="+mn-lt"/>
              </a:rPr>
              <a:t>remain valid </a:t>
            </a:r>
            <a:r>
              <a:rPr lang="en-GB" sz="1800" b="0" dirty="0">
                <a:latin typeface="+mn-lt"/>
              </a:rPr>
              <a:t>under the GDPR and can be the starting point to build from. </a:t>
            </a:r>
          </a:p>
          <a:p>
            <a:pPr marL="285750" indent="-285750">
              <a:buFont typeface="Wingdings" pitchFamily="2" charset="2"/>
              <a:buChar char="Ø"/>
            </a:pPr>
            <a:r>
              <a:rPr lang="en-GB" sz="1800" b="0" dirty="0">
                <a:latin typeface="+mn-lt"/>
              </a:rPr>
              <a:t>The requirement to have a lawful basis in order to process personal data is </a:t>
            </a:r>
            <a:r>
              <a:rPr lang="en-GB" sz="1800" dirty="0">
                <a:latin typeface="+mn-lt"/>
              </a:rPr>
              <a:t>not</a:t>
            </a:r>
            <a:r>
              <a:rPr lang="en-GB" sz="1800" b="0" dirty="0">
                <a:latin typeface="+mn-lt"/>
              </a:rPr>
              <a:t> </a:t>
            </a:r>
            <a:r>
              <a:rPr lang="en-GB" sz="1800" dirty="0">
                <a:latin typeface="+mn-lt"/>
              </a:rPr>
              <a:t>new</a:t>
            </a:r>
            <a:r>
              <a:rPr lang="en-GB" sz="1800" b="0" dirty="0">
                <a:latin typeface="+mn-lt"/>
              </a:rPr>
              <a:t>. </a:t>
            </a:r>
          </a:p>
          <a:p>
            <a:pPr marL="285750" indent="-285750">
              <a:buFont typeface="Wingdings" pitchFamily="2" charset="2"/>
              <a:buChar char="Ø"/>
            </a:pPr>
            <a:r>
              <a:rPr lang="en-GB" sz="1800" b="0" dirty="0">
                <a:latin typeface="+mn-lt"/>
              </a:rPr>
              <a:t>The biggest change is for </a:t>
            </a:r>
            <a:r>
              <a:rPr lang="en-GB" sz="1800" u="sng" dirty="0">
                <a:latin typeface="+mn-lt"/>
              </a:rPr>
              <a:t>public authorities</a:t>
            </a:r>
            <a:r>
              <a:rPr lang="en-GB" sz="1800" b="0" dirty="0">
                <a:latin typeface="+mn-lt"/>
              </a:rPr>
              <a:t>, who now need to consider the new </a:t>
            </a:r>
            <a:r>
              <a:rPr lang="en-GB" sz="1800" dirty="0">
                <a:latin typeface="+mn-lt"/>
              </a:rPr>
              <a:t>‘public task’ basis</a:t>
            </a:r>
            <a:r>
              <a:rPr lang="en-GB" sz="1800" b="0" dirty="0">
                <a:latin typeface="+mn-lt"/>
              </a:rPr>
              <a:t> first for most of their processing, and have more limited scope to rely on consent or legitimate interests.</a:t>
            </a:r>
          </a:p>
          <a:p>
            <a:pPr marL="285750" indent="-285750">
              <a:buFont typeface="Wingdings" pitchFamily="2" charset="2"/>
              <a:buChar char="Ø"/>
            </a:pPr>
            <a:r>
              <a:rPr lang="en-GB" sz="1800" b="0" dirty="0">
                <a:latin typeface="+mn-lt"/>
              </a:rPr>
              <a:t>GDPR brings in </a:t>
            </a:r>
            <a:r>
              <a:rPr lang="en-GB" sz="1800" dirty="0">
                <a:latin typeface="+mn-lt"/>
              </a:rPr>
              <a:t>new</a:t>
            </a:r>
            <a:r>
              <a:rPr lang="en-GB" sz="1800" b="0" dirty="0">
                <a:latin typeface="+mn-lt"/>
              </a:rPr>
              <a:t> accountability and transparency requirements. You should therefore make sure you clearly document your </a:t>
            </a:r>
            <a:r>
              <a:rPr lang="en-GB" sz="1800" u="sng" dirty="0">
                <a:latin typeface="+mn-lt"/>
              </a:rPr>
              <a:t>lawful basis</a:t>
            </a:r>
            <a:r>
              <a:rPr lang="en-GB" sz="1800" b="0" dirty="0">
                <a:latin typeface="+mn-lt"/>
              </a:rPr>
              <a:t> so that you can demonstrate your compliance in line with Articles 5(2) and 24.</a:t>
            </a:r>
          </a:p>
          <a:p>
            <a:pPr marL="285750" indent="-285750">
              <a:buFont typeface="Wingdings" pitchFamily="2" charset="2"/>
              <a:buChar char="Ø"/>
            </a:pPr>
            <a:r>
              <a:rPr lang="en-GB" sz="1800" b="0" dirty="0">
                <a:latin typeface="+mn-lt"/>
              </a:rPr>
              <a:t>You must now </a:t>
            </a:r>
            <a:r>
              <a:rPr lang="en-GB" sz="1800" u="sng" dirty="0">
                <a:latin typeface="+mn-lt"/>
              </a:rPr>
              <a:t>inform </a:t>
            </a:r>
            <a:r>
              <a:rPr lang="en-GB" sz="1800" b="0" dirty="0">
                <a:latin typeface="+mn-lt"/>
              </a:rPr>
              <a:t>people upfront about your lawful basis for processing their personal data. You need therefore to communicate this information to individuals by 25 May 2018, and ensure that you include it in all future privacy notices.</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8</a:t>
            </a:fld>
            <a:endParaRPr lang="en-GB" dirty="0"/>
          </a:p>
        </p:txBody>
      </p:sp>
      <p:sp>
        <p:nvSpPr>
          <p:cNvPr id="2" name="TextBox 1">
            <a:extLst>
              <a:ext uri="{FF2B5EF4-FFF2-40B4-BE49-F238E27FC236}">
                <a16:creationId xmlns:a16="http://schemas.microsoft.com/office/drawing/2014/main" id="{B141A7E6-6303-D244-9A06-239C102D2A78}"/>
              </a:ext>
            </a:extLst>
          </p:cNvPr>
          <p:cNvSpPr txBox="1"/>
          <p:nvPr/>
        </p:nvSpPr>
        <p:spPr>
          <a:xfrm>
            <a:off x="388047" y="248059"/>
            <a:ext cx="7905054" cy="461665"/>
          </a:xfrm>
          <a:prstGeom prst="rect">
            <a:avLst/>
          </a:prstGeom>
          <a:noFill/>
        </p:spPr>
        <p:txBody>
          <a:bodyPr wrap="square" rtlCol="0">
            <a:spAutoFit/>
          </a:bodyPr>
          <a:lstStyle/>
          <a:p>
            <a:pPr algn="ctr"/>
            <a:r>
              <a:rPr lang="en-US" sz="2400" b="1" dirty="0">
                <a:latin typeface="+mj-lt"/>
              </a:rPr>
              <a:t>DPA Vs GDPR</a:t>
            </a:r>
          </a:p>
        </p:txBody>
      </p:sp>
    </p:spTree>
    <p:extLst>
      <p:ext uri="{BB962C8B-B14F-4D97-AF65-F5344CB8AC3E}">
        <p14:creationId xmlns:p14="http://schemas.microsoft.com/office/powerpoint/2010/main" val="32889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Are GP practices a “public authority”?</a:t>
            </a:r>
          </a:p>
        </p:txBody>
      </p:sp>
      <p:sp>
        <p:nvSpPr>
          <p:cNvPr id="3" name="Content Placeholder 2"/>
          <p:cNvSpPr>
            <a:spLocks noGrp="1"/>
          </p:cNvSpPr>
          <p:nvPr>
            <p:ph idx="1"/>
          </p:nvPr>
        </p:nvSpPr>
        <p:spPr>
          <a:xfrm>
            <a:off x="388044" y="1703658"/>
            <a:ext cx="8051623" cy="4083188"/>
          </a:xfrm>
        </p:spPr>
        <p:txBody>
          <a:bodyPr/>
          <a:lstStyle/>
          <a:p>
            <a:r>
              <a:rPr lang="en-US" sz="1800" b="0" dirty="0">
                <a:latin typeface="+mn-lt"/>
              </a:rPr>
              <a:t>Yes</a:t>
            </a:r>
          </a:p>
          <a:p>
            <a:endParaRPr lang="en-GB" sz="1800" b="0" dirty="0">
              <a:latin typeface="+mn-lt"/>
            </a:endParaRPr>
          </a:p>
          <a:p>
            <a:r>
              <a:rPr lang="en-GB" sz="1800" b="0" dirty="0">
                <a:latin typeface="+mn-lt"/>
              </a:rPr>
              <a:t>The Data Protection Act (when passed) will define ‘public authority’. </a:t>
            </a:r>
          </a:p>
          <a:p>
            <a:endParaRPr lang="en-US" sz="1800" b="0" dirty="0">
              <a:latin typeface="+mn-lt"/>
            </a:endParaRPr>
          </a:p>
          <a:p>
            <a:r>
              <a:rPr lang="en-US" sz="1800" b="0" dirty="0">
                <a:latin typeface="+mn-lt"/>
              </a:rPr>
              <a:t>If</a:t>
            </a:r>
            <a:r>
              <a:rPr lang="en-GB" sz="1800" b="0" dirty="0">
                <a:latin typeface="+mn-lt"/>
              </a:rPr>
              <a:t> you are a public authority as defined under the Freedom of Information Act 2000, or Freedom of Information (Scotland) Act 2002, as many GP practices that carry out NHS work are, you will be a public authority for the purposes of the GDPR.</a:t>
            </a:r>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13 March,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9</a:t>
            </a:fld>
            <a:endParaRPr lang="en-GB" dirty="0"/>
          </a:p>
        </p:txBody>
      </p:sp>
    </p:spTree>
    <p:extLst>
      <p:ext uri="{BB962C8B-B14F-4D97-AF65-F5344CB8AC3E}">
        <p14:creationId xmlns:p14="http://schemas.microsoft.com/office/powerpoint/2010/main" val="4147716890"/>
      </p:ext>
    </p:extLst>
  </p:cSld>
  <p:clrMapOvr>
    <a:masterClrMapping/>
  </p:clrMapOvr>
</p:sld>
</file>

<file path=ppt/theme/theme1.xml><?xml version="1.0" encoding="utf-8"?>
<a:theme xmlns:a="http://schemas.openxmlformats.org/drawingml/2006/main" name="BMA Powerpoint 4_3">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A1A65B90-49EB-4DA4-B4B3-25B348937873}" vid="{0FA43C3E-9EC7-46A0-93C7-24A9D82DB4E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blu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A1A65B90-49EB-4DA4-B4B3-25B348937873}" vid="{430E7E75-9188-4F24-8A55-33E7D0B25146}"/>
    </a:ext>
  </a:extLst>
</a:theme>
</file>

<file path=ppt/theme/theme3.xml><?xml version="1.0" encoding="utf-8"?>
<a:theme xmlns:a="http://schemas.openxmlformats.org/drawingml/2006/main" name="Divider slid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A1A65B90-49EB-4DA4-B4B3-25B348937873}" vid="{E4954076-EE9E-4772-A6DC-F81186FC9B6B}"/>
    </a:ext>
  </a:extLst>
</a:theme>
</file>

<file path=ppt/theme/theme4.xml><?xml version="1.0" encoding="utf-8"?>
<a:theme xmlns:a="http://schemas.openxmlformats.org/drawingml/2006/main" name="Title slide whi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A1A65B90-49EB-4DA4-B4B3-25B348937873}" vid="{1F597D66-435B-4382-B82B-29BCCBCC9C64}"/>
    </a:ext>
  </a:extLst>
</a:theme>
</file>

<file path=ppt/theme/theme5.xml><?xml version="1.0" encoding="utf-8"?>
<a:theme xmlns:a="http://schemas.openxmlformats.org/drawingml/2006/main" name="Title slide aqu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tle slide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itle slide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itle slide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itle slide pi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BMA Powerpoint 4_3</Template>
  <TotalTime>1026</TotalTime>
  <Words>4003</Words>
  <Application>Microsoft Office PowerPoint</Application>
  <PresentationFormat>On-screen Show (4:3)</PresentationFormat>
  <Paragraphs>489</Paragraphs>
  <Slides>42</Slides>
  <Notes>14</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42</vt:i4>
      </vt:variant>
    </vt:vector>
  </HeadingPairs>
  <TitlesOfParts>
    <vt:vector size="60" baseType="lpstr">
      <vt:lpstr>ＭＳ Ｐゴシック</vt:lpstr>
      <vt:lpstr>Arial</vt:lpstr>
      <vt:lpstr>Calibri</vt:lpstr>
      <vt:lpstr>Calibri Light</vt:lpstr>
      <vt:lpstr>Georgia</vt:lpstr>
      <vt:lpstr>Lucida Grande</vt:lpstr>
      <vt:lpstr>Times New Roman</vt:lpstr>
      <vt:lpstr>Verdana</vt:lpstr>
      <vt:lpstr>Wingdings</vt:lpstr>
      <vt:lpstr>BMA Powerpoint 4_3</vt:lpstr>
      <vt:lpstr>Title slide blue</vt:lpstr>
      <vt:lpstr>Divider slides</vt:lpstr>
      <vt:lpstr>Title slide white</vt:lpstr>
      <vt:lpstr>Title slide aqua</vt:lpstr>
      <vt:lpstr>Title slide green</vt:lpstr>
      <vt:lpstr>Title slide purple</vt:lpstr>
      <vt:lpstr>Title slide orange</vt:lpstr>
      <vt:lpstr>Title slide pink</vt:lpstr>
      <vt:lpstr>General Data Protection Regulation (GDPR)  </vt:lpstr>
      <vt:lpstr>Objectives </vt:lpstr>
      <vt:lpstr>What is GDPR?</vt:lpstr>
      <vt:lpstr>GDPR principles </vt:lpstr>
      <vt:lpstr>What does this really mean?</vt:lpstr>
      <vt:lpstr>Data Protection Act 1998  The eight principles</vt:lpstr>
      <vt:lpstr>PowerPoint Presentation</vt:lpstr>
      <vt:lpstr>PowerPoint Presentation</vt:lpstr>
      <vt:lpstr>Are GP practices a “public authority”?</vt:lpstr>
      <vt:lpstr>PowerPoint Presentation</vt:lpstr>
      <vt:lpstr>PowerPoint Presentation</vt:lpstr>
      <vt:lpstr>Consent</vt:lpstr>
      <vt:lpstr>Consent contd … </vt:lpstr>
      <vt:lpstr>What are the lawful bases for processing? </vt:lpstr>
      <vt:lpstr>Data concerning health</vt:lpstr>
      <vt:lpstr>Special category data </vt:lpstr>
      <vt:lpstr>Data concerning Health </vt:lpstr>
      <vt:lpstr>Data Protection Officer</vt:lpstr>
      <vt:lpstr>DPO Contd … </vt:lpstr>
      <vt:lpstr>Managing Risks and Subject Access Requests (SAR) </vt:lpstr>
      <vt:lpstr>Rights for individuals under the GDPR</vt:lpstr>
      <vt:lpstr>Data Portability and SARs</vt:lpstr>
      <vt:lpstr>Subject Access Requests</vt:lpstr>
      <vt:lpstr>Subject Access Requests</vt:lpstr>
      <vt:lpstr>Subject access risks</vt:lpstr>
      <vt:lpstr>Right to erasure: Medical records</vt:lpstr>
      <vt:lpstr>Information security risks </vt:lpstr>
      <vt:lpstr>Manual records risks</vt:lpstr>
      <vt:lpstr>Fair Processing </vt:lpstr>
      <vt:lpstr>Privacy notices </vt:lpstr>
      <vt:lpstr>Data Protection Impact Assessments (DPIAs) </vt:lpstr>
      <vt:lpstr>Mandatory breach reporting </vt:lpstr>
      <vt:lpstr>What does this mean for me?</vt:lpstr>
      <vt:lpstr>Can I afford to do nothing? No!</vt:lpstr>
      <vt:lpstr>Implementation </vt:lpstr>
      <vt:lpstr>Getting ready for GDPR </vt:lpstr>
      <vt:lpstr>Implementation </vt:lpstr>
      <vt:lpstr>12 Step plan</vt:lpstr>
      <vt:lpstr>SUMMARY</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farah</dc:creator>
  <cp:lastModifiedBy>Leeds LMC Ltd</cp:lastModifiedBy>
  <cp:revision>75</cp:revision>
  <dcterms:created xsi:type="dcterms:W3CDTF">2018-01-14T17:16:07Z</dcterms:created>
  <dcterms:modified xsi:type="dcterms:W3CDTF">2018-03-13T12:35:58Z</dcterms:modified>
</cp:coreProperties>
</file>